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6" r:id="rId2"/>
    <p:sldId id="260" r:id="rId3"/>
    <p:sldId id="435" r:id="rId4"/>
    <p:sldId id="306" r:id="rId5"/>
    <p:sldId id="331" r:id="rId6"/>
    <p:sldId id="342" r:id="rId7"/>
    <p:sldId id="310" r:id="rId8"/>
    <p:sldId id="334" r:id="rId9"/>
    <p:sldId id="332" r:id="rId10"/>
    <p:sldId id="430" r:id="rId11"/>
    <p:sldId id="335" r:id="rId12"/>
    <p:sldId id="395" r:id="rId13"/>
    <p:sldId id="429" r:id="rId14"/>
    <p:sldId id="337" r:id="rId15"/>
    <p:sldId id="472" r:id="rId16"/>
    <p:sldId id="473" r:id="rId17"/>
    <p:sldId id="339" r:id="rId18"/>
    <p:sldId id="437" r:id="rId19"/>
    <p:sldId id="340" r:id="rId20"/>
    <p:sldId id="341" r:id="rId21"/>
    <p:sldId id="414" r:id="rId22"/>
    <p:sldId id="432" r:id="rId23"/>
    <p:sldId id="433" r:id="rId24"/>
    <p:sldId id="344" r:id="rId25"/>
    <p:sldId id="474" r:id="rId26"/>
    <p:sldId id="345" r:id="rId27"/>
    <p:sldId id="347" r:id="rId28"/>
    <p:sldId id="348" r:id="rId29"/>
    <p:sldId id="349" r:id="rId30"/>
    <p:sldId id="403" r:id="rId31"/>
    <p:sldId id="350" r:id="rId32"/>
    <p:sldId id="351" r:id="rId33"/>
    <p:sldId id="352" r:id="rId34"/>
    <p:sldId id="353" r:id="rId35"/>
    <p:sldId id="354" r:id="rId36"/>
    <p:sldId id="382" r:id="rId37"/>
    <p:sldId id="383" r:id="rId38"/>
    <p:sldId id="487" r:id="rId39"/>
    <p:sldId id="384" r:id="rId40"/>
    <p:sldId id="385" r:id="rId41"/>
    <p:sldId id="386" r:id="rId42"/>
    <p:sldId id="387" r:id="rId43"/>
    <p:sldId id="388" r:id="rId44"/>
    <p:sldId id="366" r:id="rId45"/>
    <p:sldId id="370" r:id="rId46"/>
    <p:sldId id="367" r:id="rId47"/>
    <p:sldId id="493" r:id="rId48"/>
    <p:sldId id="411" r:id="rId49"/>
    <p:sldId id="371" r:id="rId50"/>
    <p:sldId id="485" r:id="rId51"/>
    <p:sldId id="368" r:id="rId52"/>
    <p:sldId id="372" r:id="rId53"/>
    <p:sldId id="373" r:id="rId54"/>
    <p:sldId id="392" r:id="rId55"/>
    <p:sldId id="389" r:id="rId56"/>
    <p:sldId id="426" r:id="rId57"/>
    <p:sldId id="427" r:id="rId58"/>
    <p:sldId id="428" r:id="rId59"/>
    <p:sldId id="489" r:id="rId60"/>
    <p:sldId id="479" r:id="rId61"/>
    <p:sldId id="480" r:id="rId62"/>
    <p:sldId id="443" r:id="rId63"/>
    <p:sldId id="477" r:id="rId64"/>
    <p:sldId id="483" r:id="rId65"/>
    <p:sldId id="484" r:id="rId66"/>
    <p:sldId id="482" r:id="rId67"/>
    <p:sldId id="374" r:id="rId68"/>
    <p:sldId id="390" r:id="rId69"/>
    <p:sldId id="391" r:id="rId70"/>
    <p:sldId id="400" r:id="rId71"/>
    <p:sldId id="419" r:id="rId72"/>
    <p:sldId id="420" r:id="rId73"/>
    <p:sldId id="421" r:id="rId74"/>
    <p:sldId id="416" r:id="rId75"/>
    <p:sldId id="417" r:id="rId76"/>
    <p:sldId id="476" r:id="rId77"/>
    <p:sldId id="418" r:id="rId78"/>
    <p:sldId id="422" r:id="rId79"/>
    <p:sldId id="467" r:id="rId80"/>
    <p:sldId id="491" r:id="rId81"/>
    <p:sldId id="492" r:id="rId82"/>
    <p:sldId id="436" r:id="rId83"/>
    <p:sldId id="478" r:id="rId84"/>
    <p:sldId id="490" r:id="rId85"/>
    <p:sldId id="423" r:id="rId86"/>
    <p:sldId id="404" r:id="rId87"/>
    <p:sldId id="405" r:id="rId88"/>
    <p:sldId id="406" r:id="rId89"/>
    <p:sldId id="401" r:id="rId90"/>
    <p:sldId id="407" r:id="rId91"/>
    <p:sldId id="495" r:id="rId92"/>
    <p:sldId id="402" r:id="rId93"/>
    <p:sldId id="408" r:id="rId94"/>
    <p:sldId id="409" r:id="rId95"/>
    <p:sldId id="438" r:id="rId96"/>
    <p:sldId id="439" r:id="rId97"/>
    <p:sldId id="457" r:id="rId98"/>
    <p:sldId id="486" r:id="rId99"/>
    <p:sldId id="444" r:id="rId100"/>
    <p:sldId id="446" r:id="rId101"/>
    <p:sldId id="447" r:id="rId102"/>
    <p:sldId id="445" r:id="rId103"/>
    <p:sldId id="454" r:id="rId104"/>
    <p:sldId id="494" r:id="rId105"/>
    <p:sldId id="451" r:id="rId106"/>
    <p:sldId id="452" r:id="rId107"/>
    <p:sldId id="453" r:id="rId108"/>
    <p:sldId id="455" r:id="rId109"/>
    <p:sldId id="461" r:id="rId110"/>
    <p:sldId id="462" r:id="rId111"/>
    <p:sldId id="463" r:id="rId112"/>
    <p:sldId id="464" r:id="rId113"/>
    <p:sldId id="466" r:id="rId114"/>
    <p:sldId id="465" r:id="rId1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965"/>
    <a:srgbClr val="50525F"/>
    <a:srgbClr val="4A4D5A"/>
    <a:srgbClr val="5B5F6C"/>
    <a:srgbClr val="555763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5320" autoAdjust="0"/>
  </p:normalViewPr>
  <p:slideViewPr>
    <p:cSldViewPr snapToGrid="0">
      <p:cViewPr varScale="1">
        <p:scale>
          <a:sx n="87" d="100"/>
          <a:sy n="87" d="100"/>
        </p:scale>
        <p:origin x="55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F99C8-70A0-4AB9-A7FF-BDA0C2C863A5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88B43-8F8B-44DD-87DC-1E1B45B6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087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88B43-8F8B-44DD-87DC-1E1B45B61D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186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8B5808-153C-4524-9CD7-576C4F8AEF50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7325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96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68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31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82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40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958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47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41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8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97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70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EC752-EF06-464A-BD2A-7EA3F53E520F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11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&#23431;&#23449;.mp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jpg"/><Relationship Id="rId7" Type="http://schemas.openxmlformats.org/officeDocument/2006/relationships/image" Target="../media/image10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g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75.png"/><Relationship Id="rId7" Type="http://schemas.openxmlformats.org/officeDocument/2006/relationships/image" Target="../media/image12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2.bin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5" Type="http://schemas.openxmlformats.org/officeDocument/2006/relationships/image" Target="../media/image167.png"/><Relationship Id="rId4" Type="http://schemas.openxmlformats.org/officeDocument/2006/relationships/image" Target="../media/image166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Cosmology</a:t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（宇宙学）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62860"/>
          </a:xfrm>
        </p:spPr>
        <p:txBody>
          <a:bodyPr>
            <a:noAutofit/>
          </a:bodyPr>
          <a:lstStyle/>
          <a:p>
            <a:endParaRPr lang="en-US" altLang="zh-CN" sz="32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32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中山大学物理与天文学院</a:t>
            </a:r>
            <a:endParaRPr lang="en-US" altLang="zh-CN" sz="32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32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4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李霄栋</a:t>
            </a:r>
            <a:endParaRPr lang="en-US" altLang="zh-CN" sz="40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83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平坦宇宙的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FRW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度规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546069"/>
            <a:ext cx="3900307" cy="13868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5988" y="1095739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1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19" y="670205"/>
            <a:ext cx="5654530" cy="14555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460" y="2581579"/>
            <a:ext cx="5425910" cy="31016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042" y="5857398"/>
            <a:ext cx="9632515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4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19" y="670205"/>
            <a:ext cx="5654530" cy="14555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875" y="2657959"/>
            <a:ext cx="5448772" cy="30787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53" y="5736706"/>
            <a:ext cx="10935648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3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数值计算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8654" y="1532978"/>
            <a:ext cx="8924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给定当前时刻的 </a:t>
            </a:r>
            <a:r>
              <a:rPr lang="en-US" altLang="zh-CN" sz="2400" b="1" dirty="0" smtClean="0"/>
              <a:t>Om0,  h</a:t>
            </a:r>
          </a:p>
          <a:p>
            <a:r>
              <a:rPr lang="zh-CN" altLang="en-US" sz="2400" b="1" dirty="0" smtClean="0"/>
              <a:t>已知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endParaRPr lang="en-US" altLang="zh-CN" sz="2400" b="1" dirty="0" smtClean="0"/>
          </a:p>
          <a:p>
            <a:endParaRPr lang="en-US" altLang="zh-CN" sz="2400" b="1" dirty="0"/>
          </a:p>
          <a:p>
            <a:endParaRPr lang="en-US" altLang="zh-CN" sz="2400" b="1" dirty="0" smtClean="0"/>
          </a:p>
          <a:p>
            <a:endParaRPr lang="en-US" altLang="zh-CN" sz="2400" b="1" dirty="0"/>
          </a:p>
          <a:p>
            <a:endParaRPr lang="en-US" altLang="zh-CN" sz="2400" b="1" dirty="0" smtClean="0"/>
          </a:p>
          <a:p>
            <a:r>
              <a:rPr lang="zh-CN" altLang="en-US" sz="2400" b="1" dirty="0" smtClean="0"/>
              <a:t>计算：</a:t>
            </a:r>
            <a:endParaRPr lang="en-US" altLang="zh-CN" sz="2400" b="1" dirty="0" smtClean="0"/>
          </a:p>
          <a:p>
            <a:r>
              <a:rPr lang="en-US" altLang="zh-CN" sz="2400" b="1" dirty="0"/>
              <a:t>	</a:t>
            </a:r>
            <a:r>
              <a:rPr lang="en-US" altLang="zh-CN" sz="2400" b="1" dirty="0" smtClean="0"/>
              <a:t>1. </a:t>
            </a:r>
            <a:r>
              <a:rPr lang="zh-CN" altLang="en-US" sz="2400" b="1" dirty="0" smtClean="0"/>
              <a:t>宇宙年龄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	2. </a:t>
            </a:r>
            <a:r>
              <a:rPr lang="zh-CN" altLang="en-US" sz="2400" b="1" dirty="0" smtClean="0"/>
              <a:t>总能量密度随红移演化</a:t>
            </a:r>
            <a:endParaRPr lang="en-US" altLang="zh-CN" sz="2400" b="1" dirty="0" smtClean="0"/>
          </a:p>
          <a:p>
            <a:r>
              <a:rPr lang="en-US" altLang="zh-CN" sz="2400" b="1" dirty="0"/>
              <a:t>	</a:t>
            </a:r>
            <a:r>
              <a:rPr lang="en-US" altLang="zh-CN" sz="2400" b="1" dirty="0" smtClean="0"/>
              <a:t>2. H(z) </a:t>
            </a:r>
            <a:r>
              <a:rPr lang="zh-CN" altLang="en-US" sz="2400" b="1" dirty="0" smtClean="0"/>
              <a:t>随红移演化</a:t>
            </a:r>
            <a:endParaRPr lang="en-US" altLang="zh-CN" sz="2400" b="1" dirty="0" smtClean="0"/>
          </a:p>
          <a:p>
            <a:r>
              <a:rPr lang="en-US" altLang="zh-CN" sz="2400" b="1" dirty="0"/>
              <a:t>	</a:t>
            </a:r>
            <a:r>
              <a:rPr lang="en-US" altLang="zh-CN" sz="2400" b="1" dirty="0" smtClean="0"/>
              <a:t>3. DL(z), DA(z) </a:t>
            </a:r>
            <a:r>
              <a:rPr lang="zh-CN" altLang="en-US" sz="2400" b="1" dirty="0" smtClean="0"/>
              <a:t>随红移演化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调节 </a:t>
            </a:r>
            <a:r>
              <a:rPr lang="en-US" altLang="zh-CN" sz="2400" b="1" dirty="0" smtClean="0"/>
              <a:t>Om </a:t>
            </a:r>
            <a:r>
              <a:rPr lang="zh-CN" altLang="en-US" sz="2400" b="1" dirty="0" smtClean="0"/>
              <a:t>为 </a:t>
            </a:r>
            <a:r>
              <a:rPr lang="en-US" altLang="zh-CN" sz="2400" b="1" dirty="0" smtClean="0"/>
              <a:t>0.3-1</a:t>
            </a:r>
            <a:r>
              <a:rPr lang="zh-CN" altLang="en-US" sz="2400" b="1" dirty="0" smtClean="0"/>
              <a:t>，观察上面物理量、物理函数的变化。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072" y="2204187"/>
            <a:ext cx="5959356" cy="17756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63" y="3812156"/>
            <a:ext cx="5349704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数值计算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109" y="111838"/>
            <a:ext cx="8077607" cy="23379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62" y="2864231"/>
            <a:ext cx="6241321" cy="36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插一句：计算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CMB 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时期的宇宙年龄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09" y="2282090"/>
            <a:ext cx="9952582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4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数值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计算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545" y="2119102"/>
            <a:ext cx="5646909" cy="3147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18" y="5569565"/>
            <a:ext cx="10173582" cy="9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数值计算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87" y="1912488"/>
            <a:ext cx="6058425" cy="30330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72" y="4945511"/>
            <a:ext cx="11347163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7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数值计算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75" y="1690688"/>
            <a:ext cx="6271803" cy="28348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59" y="4745284"/>
            <a:ext cx="1178154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5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数值计算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57" y="1895801"/>
            <a:ext cx="5700254" cy="26443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00" y="4745283"/>
            <a:ext cx="11542200" cy="161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4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891" y="394308"/>
            <a:ext cx="10515600" cy="65901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试利用 </a:t>
            </a:r>
            <a:r>
              <a:rPr lang="en-US" altLang="zh-CN" sz="4000" b="1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Saha</a:t>
            </a:r>
            <a:r>
              <a:rPr lang="en-US" altLang="zh-CN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方程计算早期宇宙氢原子电离率随红移</a:t>
            </a:r>
            <a:r>
              <a:rPr lang="zh-CN" altLang="en-US" sz="4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演化</a:t>
            </a:r>
            <a:r>
              <a:rPr lang="zh-CN" altLang="en-US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？</a:t>
            </a:r>
            <a:r>
              <a:rPr lang="en-US" altLang="zh-CN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4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4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4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4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endParaRPr lang="zh-CN" altLang="en-US" sz="40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736" y="2045112"/>
            <a:ext cx="9003047" cy="4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测地线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方程（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Geodesic Equation 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474640"/>
            <a:ext cx="11132127" cy="5203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自由运动物体的轨迹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	</a:t>
            </a: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克里斯朵夫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联络（</a:t>
            </a:r>
            <a:r>
              <a:rPr lang="en-US" altLang="zh-CN" sz="2400" dirty="0" err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Christoffel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connection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24" y="2285808"/>
            <a:ext cx="3596952" cy="10287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147" y="4325765"/>
            <a:ext cx="5593565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08891" y="394308"/>
                <a:ext cx="10515600" cy="659015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对早期宇宙，有</a:t>
                </a:r>
                <a:r>
                  <a:rPr lang="en-US" altLang="zh-CN" sz="2800" b="1" i="1" dirty="0" smtClean="0">
                    <a:latin typeface="Cambria Math" panose="020405030504060302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b="1" i="1" dirty="0" smtClean="0">
                    <a:latin typeface="Cambria Math" panose="020405030504060302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华文宋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b="1" i="1">
                                          <a:latin typeface="Cambria Math" panose="02040503050406030204" pitchFamily="18" charset="0"/>
                                          <a:ea typeface="华文宋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  <a:ea typeface="华文宋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  <a:ea typeface="华文宋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华文宋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𝑻</m:t>
                                  </m:r>
                                </m:num>
                                <m:den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华文宋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  <m:r>
                                    <a:rPr lang="zh-CN" altLang="en-US" sz="2800" b="1" i="1">
                                      <a:latin typeface="Cambria Math" panose="02040503050406030204" pitchFamily="18" charset="0"/>
                                      <a:ea typeface="华文宋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  <a:cs typeface="Times New Roman" panose="020206030504050203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)/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r>
                  <a:rPr lang="en-US" altLang="zh-CN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</a:br>
                <a:r>
                  <a:rPr lang="zh-CN" altLang="en-US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这里 </a:t>
                </a:r>
                <a:r>
                  <a:rPr lang="en-US" altLang="zh-CN" sz="2800" b="1" i="1" dirty="0" err="1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="1" i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代表</a:t>
                </a:r>
                <a:r>
                  <a:rPr lang="en-US" altLang="zh-CN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 proton, electron, hydrogen</a:t>
                </a:r>
                <a:r>
                  <a:rPr lang="zh-CN" altLang="en-US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。由于</a:t>
                </a:r>
                <a:r>
                  <a:rPr lang="en-US" altLang="zh-CN" sz="2800" b="1" i="1" dirty="0" smtClean="0">
                    <a:latin typeface="Cambria Math" panose="020405030504060302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b="1" i="1" dirty="0" smtClean="0">
                    <a:latin typeface="Cambria Math" panose="020405030504060302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  <a:cs typeface="Times New Roman" panose="02020603050405020304" pitchFamily="18" charset="0"/>
                            </a:rPr>
                            <m:t>𝑰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𝟏𝟑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𝐞𝐕</m:t>
                      </m:r>
                    </m:oMath>
                  </m:oMathPara>
                </a14:m>
                <a:r>
                  <a:rPr lang="en-US" altLang="zh-CN" sz="2800" b="1" i="1" dirty="0" smtClean="0">
                    <a:latin typeface="Cambria Math" panose="020405030504060302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b="1" i="1" dirty="0" smtClean="0">
                    <a:latin typeface="Cambria Math" panose="020405030504060302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2800" b="1" dirty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b="1" dirty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</a:br>
                <a:r>
                  <a:rPr lang="zh-CN" altLang="en-US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考虑到化学平衡，有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b="1" dirty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</a:br>
                <a:endParaRPr lang="zh-CN" altLang="en-US" sz="2800" b="1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8891" y="394308"/>
                <a:ext cx="10515600" cy="659015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020" y="5162679"/>
            <a:ext cx="5937576" cy="1345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133" y="171672"/>
            <a:ext cx="6230552" cy="13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891" y="394308"/>
            <a:ext cx="10515600" cy="65901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重写就是 </a:t>
            </a:r>
            <a:r>
              <a:rPr lang="en-US" altLang="zh-CN" sz="2800" b="1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Saha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方程</a:t>
            </a:r>
            <a: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endParaRPr lang="zh-CN" altLang="en-US" sz="28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52" y="911692"/>
            <a:ext cx="5937576" cy="1345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57" y="3611562"/>
            <a:ext cx="10284566" cy="148573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330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37" y="1340455"/>
            <a:ext cx="11400508" cy="45342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5411" y="266210"/>
            <a:ext cx="3432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Mathematica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求解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35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891" y="394308"/>
            <a:ext cx="10515600" cy="65901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endParaRPr lang="zh-CN" altLang="en-US" sz="28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16" y="1397876"/>
            <a:ext cx="8550409" cy="49877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5411" y="266210"/>
            <a:ext cx="3432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Mathematica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求解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229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891" y="394308"/>
            <a:ext cx="10515600" cy="65901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endParaRPr lang="zh-CN" altLang="en-US" sz="28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16" y="979083"/>
            <a:ext cx="7369179" cy="56850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11895" y="2417482"/>
            <a:ext cx="2053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平衡破坏，</a:t>
            </a:r>
            <a:r>
              <a:rPr lang="en-US" altLang="zh-CN" sz="1600" b="1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Saha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方程</a:t>
            </a:r>
            <a:endParaRPr lang="en-US" altLang="zh-CN" sz="1600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失效，必须数值求解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275411" y="266210"/>
            <a:ext cx="3137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Dodelson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书结果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241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爱因斯坦方程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838199" y="1474640"/>
            <a:ext cx="10002716" cy="52032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	</a:t>
            </a: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里奇张量（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Ricci tensor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）为：</a:t>
            </a: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18" y="4554333"/>
            <a:ext cx="7308213" cy="67823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618" y="2182040"/>
            <a:ext cx="5037257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6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计算步骤（你们都会么？）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838199" y="1474640"/>
            <a:ext cx="10002716" cy="520325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从度规出发</a:t>
            </a:r>
            <a:endParaRPr lang="en-US" altLang="zh-CN" sz="32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r>
              <a:rPr lang="zh-CN" altLang="en-US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计算联络</a:t>
            </a:r>
            <a:endParaRPr lang="en-US" altLang="zh-CN" sz="28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r>
              <a:rPr lang="zh-CN" altLang="en-US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计算里奇张量</a:t>
            </a:r>
            <a:endParaRPr lang="en-US" altLang="zh-CN" sz="28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r>
              <a:rPr lang="zh-CN" altLang="en-US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计算</a:t>
            </a:r>
            <a:r>
              <a:rPr lang="en-US" altLang="zh-CN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Einstein </a:t>
            </a:r>
            <a:r>
              <a:rPr lang="zh-CN" altLang="en-US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方程</a:t>
            </a:r>
            <a:endParaRPr lang="en-US" altLang="zh-CN" sz="28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905" y="2469641"/>
            <a:ext cx="5593565" cy="1143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64" y="3639203"/>
            <a:ext cx="7308213" cy="6782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98" y="4366207"/>
            <a:ext cx="5037257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5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平坦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FRW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度规，计算联络和里奇张量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200" y="3525848"/>
            <a:ext cx="8432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对平直</a:t>
            </a:r>
            <a:r>
              <a:rPr lang="en-US" altLang="zh-CN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FRW</a:t>
            </a:r>
            <a:r>
              <a:rPr lang="zh-CN" altLang="en-US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度规，计算得到</a:t>
            </a:r>
            <a:r>
              <a:rPr lang="zh-CN" altLang="en-US" sz="2800" dirty="0" smtClean="0"/>
              <a:t>（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请同学上黑板计算</a:t>
            </a:r>
            <a:r>
              <a:rPr lang="zh-CN" altLang="en-US" sz="2800" dirty="0" smtClean="0"/>
              <a:t>）：</a:t>
            </a:r>
            <a:endParaRPr lang="zh-CN" altLang="en-US" sz="2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9" y="5388475"/>
            <a:ext cx="1188823" cy="6553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009" y="5352223"/>
            <a:ext cx="746825" cy="9830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607" y="5425640"/>
            <a:ext cx="3254022" cy="7544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914" y="5073825"/>
            <a:ext cx="3063505" cy="133361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979" y="4385351"/>
            <a:ext cx="2293819" cy="7544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449" y="4261495"/>
            <a:ext cx="3116850" cy="102878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8265" y="1488370"/>
            <a:ext cx="5593565" cy="11430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2104" y="2541028"/>
            <a:ext cx="7308213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18" y="0"/>
            <a:ext cx="385762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09" y="0"/>
            <a:ext cx="385762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6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12" y="-70338"/>
            <a:ext cx="385762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9" y="-70338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平坦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时空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弗里德曼方程（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Friedman Equation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88" y="2712840"/>
            <a:ext cx="3708441" cy="239835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" name="矩形 2"/>
          <p:cNvSpPr/>
          <p:nvPr/>
        </p:nvSpPr>
        <p:spPr>
          <a:xfrm>
            <a:off x="8246926" y="3508103"/>
            <a:ext cx="24929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平坦宇宙</a:t>
            </a:r>
            <a:endParaRPr lang="en-US" altLang="zh-CN" sz="36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/>
            <a:r>
              <a:rPr lang="zh-CN" altLang="en-US" sz="36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动力学方程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283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55" y="143403"/>
            <a:ext cx="8874368" cy="62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2708" y="1122363"/>
            <a:ext cx="11104684" cy="2387600"/>
          </a:xfrm>
        </p:spPr>
        <p:txBody>
          <a:bodyPr>
            <a:normAutofit/>
          </a:bodyPr>
          <a:lstStyle/>
          <a:p>
            <a:r>
              <a:rPr lang="en-US" altLang="zh-CN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2.2</a:t>
            </a:r>
            <a:r>
              <a:rPr lang="zh-CN" altLang="en-US" sz="5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弯曲时空宇宙</a:t>
            </a:r>
            <a:r>
              <a:rPr lang="zh-CN" altLang="en-US" sz="54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动力学</a:t>
            </a:r>
            <a:r>
              <a:rPr lang="en-US" altLang="zh-CN" sz="54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sz="54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Expanding Universe in Curved Space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85962"/>
          </a:xfrm>
        </p:spPr>
        <p:txBody>
          <a:bodyPr>
            <a:normAutofit lnSpcReduction="10000"/>
          </a:bodyPr>
          <a:lstStyle/>
          <a:p>
            <a:endParaRPr lang="en-US" altLang="zh-CN" sz="4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Key words: Curvature, </a:t>
            </a:r>
          </a:p>
          <a:p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Critical Density (</a:t>
            </a:r>
            <a:r>
              <a:rPr lang="zh-CN" altLang="en-US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临界质量</a:t>
            </a:r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014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575" y="-314960"/>
            <a:ext cx="12421575" cy="73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3480" cy="1325563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FRW Metric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最一般形式（可证明，这是数学上满足宇宙学原理的最一般形式度规）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40" y="3845537"/>
            <a:ext cx="7929313" cy="11569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292" y="1937874"/>
            <a:ext cx="9213378" cy="80016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990" y="2798182"/>
            <a:ext cx="9182896" cy="9221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39" y="5206750"/>
            <a:ext cx="9441998" cy="1425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680" y="5206750"/>
            <a:ext cx="1137919" cy="3429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019040" y="5196590"/>
            <a:ext cx="150368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正，</a:t>
            </a:r>
            <a:r>
              <a:rPr lang="en-US" altLang="zh-CN" sz="19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19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，负</a:t>
            </a:r>
            <a:endParaRPr lang="zh-CN" altLang="en-US" sz="19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58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348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闭合宇宙（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k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取正）的简单理解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5206750"/>
            <a:ext cx="1137919" cy="342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4189" y="190501"/>
            <a:ext cx="3857625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786" y="190501"/>
            <a:ext cx="3857625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6949" y="1590253"/>
            <a:ext cx="2055117" cy="42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348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对曲率的两点说明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74640"/>
                <a:ext cx="10002716" cy="5203251"/>
              </a:xfrm>
            </p:spPr>
            <p:txBody>
              <a:bodyPr>
                <a:normAutofit/>
              </a:bodyPr>
              <a:lstStyle/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:endPara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:endParaRPr lang="en-US" altLang="zh-CN" sz="20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:endPara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作坐标变换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𝐶𝑟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，度规没有改变。说明 </a:t>
                </a:r>
                <a:r>
                  <a:rPr lang="en-US" altLang="zh-CN" sz="2000" i="1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r</a:t>
                </a:r>
                <a:r>
                  <a:rPr lang="en-US" altLang="zh-CN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坐标的选取有任意性，</a:t>
                </a:r>
                <a:r>
                  <a:rPr lang="en-US" altLang="zh-CN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k </a:t>
                </a:r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以及 </a:t>
                </a:r>
                <a:r>
                  <a:rPr lang="en-US" altLang="zh-CN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a(t) </a:t>
                </a:r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的大小也没有客观性。</a:t>
                </a:r>
                <a:endParaRPr lang="en-US" altLang="zh-CN" sz="20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注意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的大小没有任意性。这个这个量描写了空间的弯曲程度。</a:t>
                </a:r>
                <a:endPara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74640"/>
                <a:ext cx="10002716" cy="52032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06" y="2221712"/>
            <a:ext cx="7929313" cy="115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348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曲率与空间体积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74640"/>
                <a:ext cx="10002716" cy="5203251"/>
              </a:xfrm>
            </p:spPr>
            <p:txBody>
              <a:bodyPr>
                <a:normAutofit/>
              </a:bodyPr>
              <a:lstStyle/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:endPara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:endParaRPr lang="en-US" altLang="zh-CN" sz="20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:endPara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在 </a:t>
                </a:r>
                <a:r>
                  <a:rPr lang="en-US" altLang="zh-CN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k </a:t>
                </a:r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取正值的情况下，宇宙体积为有限。例如 </a:t>
                </a:r>
                <a:r>
                  <a:rPr lang="en-US" altLang="zh-CN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k = +1 </a:t>
                </a:r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时，计算体元总积分得到总体积为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l-GR" altLang="zh-CN" sz="20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。这是有限大的宇宙，宇宙中物质总量也是有限的。但是这个有限宇宙是没有边界和中心的。</a:t>
                </a:r>
                <a:endPara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对 </a:t>
                </a:r>
                <a:r>
                  <a:rPr lang="en-US" altLang="zh-CN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k=0 / k&lt;0 </a:t>
                </a:r>
                <a:r>
                  <a:rPr lang="zh-CN" altLang="en-US" sz="2000" dirty="0" smtClean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的情况，空间体积是无穷大的。</a:t>
                </a:r>
                <a:endPara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:endPara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74640"/>
                <a:ext cx="10002716" cy="5203251"/>
              </a:xfrm>
              <a:blipFill>
                <a:blip r:embed="rId2"/>
                <a:stretch>
                  <a:fillRect r="-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06" y="2221712"/>
            <a:ext cx="7929313" cy="115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8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Friedman Equation (curved space-time)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19" y="4500592"/>
            <a:ext cx="3700842" cy="205370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6998"/>
            <a:ext cx="8367485" cy="5791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15112"/>
            <a:ext cx="8992379" cy="4953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942" y="2520280"/>
            <a:ext cx="3825572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4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弯曲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FRW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度规，计算联络和里奇张量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65" y="1695551"/>
            <a:ext cx="5593565" cy="11430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04" y="3045832"/>
            <a:ext cx="7308213" cy="67823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265" y="4138435"/>
            <a:ext cx="7929313" cy="115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161" y="6288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计算联络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课上作业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：分析哪些联络非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？计算上指标为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的联络）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（选做作业：计算所有联络）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1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参考：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http</a:t>
            </a:r>
            <a:r>
              <a:rPr lang="en-US" altLang="zh-CN" sz="16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://universeinproblems.com/index.php/Friedman-Lemaitre-Robertson-Walker_(FLRW)_metric</a:t>
            </a:r>
            <a:endParaRPr lang="zh-CN" altLang="en-US" sz="1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11" y="3124021"/>
            <a:ext cx="10970890" cy="29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计算里奇张量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（选做作业：试计算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R00, R0i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；根据下面的结果，计算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，以及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Einstein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方程）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参考：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http://universeinproblems.com/index.php/Friedman-Lemaitre-Robertson-Walker_(FLRW)_metric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47" y="2462926"/>
            <a:ext cx="6851355" cy="312804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258452" y="5590972"/>
            <a:ext cx="3856054" cy="876376"/>
            <a:chOff x="2734827" y="5476672"/>
            <a:chExt cx="3856054" cy="87637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4827" y="5476672"/>
              <a:ext cx="3856054" cy="87637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8226" y="5996354"/>
              <a:ext cx="407974" cy="31432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999" y="5682032"/>
              <a:ext cx="287216" cy="314322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302" y="3133663"/>
            <a:ext cx="3700842" cy="205370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652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2708" y="1122363"/>
            <a:ext cx="11104684" cy="2387600"/>
          </a:xfrm>
        </p:spPr>
        <p:txBody>
          <a:bodyPr>
            <a:normAutofit/>
          </a:bodyPr>
          <a:lstStyle/>
          <a:p>
            <a:r>
              <a:rPr lang="en-US" altLang="zh-CN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2.3</a:t>
            </a:r>
            <a:r>
              <a:rPr lang="zh-CN" altLang="en-US" sz="53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能量</a:t>
            </a:r>
            <a:r>
              <a:rPr lang="zh-CN" altLang="en-US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组分</a:t>
            </a:r>
            <a:r>
              <a:rPr lang="en-US" altLang="zh-CN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Energy Components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85962"/>
          </a:xfrm>
        </p:spPr>
        <p:txBody>
          <a:bodyPr>
            <a:normAutofit lnSpcReduction="10000"/>
          </a:bodyPr>
          <a:lstStyle/>
          <a:p>
            <a:endParaRPr lang="en-US" altLang="zh-CN" sz="4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Key words: Curvature, </a:t>
            </a:r>
          </a:p>
          <a:p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Critical Density (</a:t>
            </a:r>
            <a:r>
              <a:rPr lang="zh-CN" altLang="en-US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临界质量</a:t>
            </a:r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65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弯曲时空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Friedman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方程（大家思考下意义）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245" y="2093160"/>
            <a:ext cx="3099570" cy="154419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260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内容提要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496291"/>
            <a:ext cx="10993582" cy="519083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热大爆炸宇宙学简介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基本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图像；宇宙膨胀、微波背景辐射（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CMB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）等观测支持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宇宙度规与动力学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FRW 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度规；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8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Friedmann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方程；宇宙能量组分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暴胀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视界问题与平直性问题；单场慢滚暴胀简介；密度扰动的原初功率谱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宇宙微波背景辐射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重子声学震荡；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CMB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角功率谱与宇宙学参数；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CMB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实验；</a:t>
            </a: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CMB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极化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宇宙大尺度结构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结构形成基本图像；弱引力透镜；大尺度结构巡天实验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暗能量？（待定）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引力波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宇宙学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？（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待定）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8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弯曲时空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Friedman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方程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9" y="4064307"/>
            <a:ext cx="7768062" cy="21580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245" y="2093160"/>
            <a:ext cx="3099570" cy="154419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693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能量组分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55" y="2021370"/>
            <a:ext cx="10152333" cy="2425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22" y="4619615"/>
            <a:ext cx="10231340" cy="940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0" y="6409592"/>
            <a:ext cx="441998" cy="274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461" y="2932651"/>
            <a:ext cx="1213339" cy="7531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787363" y="3112477"/>
            <a:ext cx="1395952" cy="764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034805" y="3234283"/>
                <a:ext cx="797911" cy="52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805" y="3234283"/>
                <a:ext cx="797911" cy="521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36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能量守恒方程（稍后会再次推导）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979"/>
            <a:ext cx="10862278" cy="4154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142" y="3088741"/>
            <a:ext cx="1354018" cy="3846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461" y="5366336"/>
            <a:ext cx="1213339" cy="7531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550" y="3657600"/>
            <a:ext cx="1354018" cy="3846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324" y="3647897"/>
            <a:ext cx="1195797" cy="36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能量组分演化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0" y="6409592"/>
            <a:ext cx="441998" cy="2743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6093"/>
            <a:ext cx="10614715" cy="35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4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能量组分演化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2" y="6471138"/>
            <a:ext cx="1239716" cy="2946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59" y="1459754"/>
            <a:ext cx="9375475" cy="4893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01" y="1574419"/>
            <a:ext cx="1942532" cy="3349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235" y="2523392"/>
            <a:ext cx="1239716" cy="4558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687" y="3746014"/>
            <a:ext cx="1239716" cy="5544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1" y="4132981"/>
            <a:ext cx="2875158" cy="3349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70" y="4351633"/>
            <a:ext cx="2798084" cy="5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能量组分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819287" cy="4666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345" y="2394437"/>
            <a:ext cx="1459525" cy="415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962" y="5067298"/>
            <a:ext cx="1459525" cy="12016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65" y="6321668"/>
            <a:ext cx="4239793" cy="4617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444" y="4487006"/>
            <a:ext cx="1459525" cy="4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8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辐射组分：光子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2" y="6471138"/>
            <a:ext cx="1239716" cy="294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01" y="1574419"/>
            <a:ext cx="1942532" cy="3349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235" y="2523392"/>
            <a:ext cx="1239716" cy="4558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1" y="4132981"/>
            <a:ext cx="2875158" cy="3349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70" y="4351633"/>
            <a:ext cx="2798084" cy="5544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36268" y="1741879"/>
            <a:ext cx="100596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辐射主要包括光子和中微子。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根据</a:t>
            </a: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Bose-</a:t>
            </a:r>
            <a:r>
              <a:rPr lang="en-US" altLang="zh-CN" sz="2000" dirty="0" err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Einsetein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统计，光子的能量密度为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随宇宙膨胀，密度按 </a:t>
            </a: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T 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负四次方衰减；容易求得光子能量所占比例为：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64" y="3746014"/>
            <a:ext cx="1239716" cy="5544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60" y="3017300"/>
            <a:ext cx="3703641" cy="10059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544" y="3103806"/>
            <a:ext cx="1051651" cy="7392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560" y="4686554"/>
            <a:ext cx="618035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0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辐射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组分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：中微子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2" y="6471138"/>
            <a:ext cx="1239716" cy="294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01" y="1574419"/>
            <a:ext cx="1942532" cy="3349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235" y="2523392"/>
            <a:ext cx="1239716" cy="4558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1" y="4132981"/>
            <a:ext cx="2875158" cy="3349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70" y="4351633"/>
            <a:ext cx="2798084" cy="5544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36267" y="1451733"/>
            <a:ext cx="100596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中微子在正负电子湮灭之前脱耦合，未继承正负电子湮灭的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能量。光子则“得了好处”。中微子温度低于光子。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可根据熵守恒计算中微子温度（</a:t>
            </a:r>
            <a:r>
              <a:rPr lang="zh-CN" altLang="en-US" sz="2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辐射满足</a:t>
            </a:r>
            <a:r>
              <a:rPr lang="en-US" altLang="zh-CN" sz="2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s = (</a:t>
            </a:r>
            <a:r>
              <a:rPr lang="el-GR" altLang="zh-CN" sz="2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ρ</a:t>
            </a:r>
            <a:r>
              <a:rPr lang="en-US" altLang="zh-CN" sz="2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+p)/T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）。湮灭之前熵密度满足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正负电子湮灭后，相对论性粒子只剩下光子</a:t>
            </a: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+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中微子：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64" y="3746014"/>
            <a:ext cx="1239716" cy="5544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73" y="2922790"/>
            <a:ext cx="5685013" cy="1844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63680" y="3576085"/>
            <a:ext cx="5384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光子  </a:t>
            </a:r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+    2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电子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+2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正电子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+3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中微子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+3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反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中微子）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54" y="5650259"/>
            <a:ext cx="3680779" cy="1005927"/>
          </a:xfrm>
          <a:prstGeom prst="rect">
            <a:avLst/>
          </a:prstGeom>
        </p:spPr>
      </p:pic>
      <p:sp>
        <p:nvSpPr>
          <p:cNvPr id="3" name="椭圆形标注 2"/>
          <p:cNvSpPr/>
          <p:nvPr/>
        </p:nvSpPr>
        <p:spPr>
          <a:xfrm>
            <a:off x="7495699" y="4435668"/>
            <a:ext cx="2132837" cy="799394"/>
          </a:xfrm>
          <a:prstGeom prst="wedgeEllipseCallout">
            <a:avLst>
              <a:gd name="adj1" fmla="val -92584"/>
              <a:gd name="adj2" fmla="val -155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Fermi-Dirac distribution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8532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222517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720" y="0"/>
            <a:ext cx="2113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辐射组分：中微子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2" y="6471138"/>
            <a:ext cx="1239716" cy="294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01" y="1574419"/>
            <a:ext cx="1942532" cy="3349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235" y="2523392"/>
            <a:ext cx="1239716" cy="4558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1" y="4132981"/>
            <a:ext cx="2875158" cy="3349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70" y="4351633"/>
            <a:ext cx="2798084" cy="5544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36268" y="1741879"/>
            <a:ext cx="100596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利用熵守恒，可以得到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我们对中微子性质总结如下：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费米子，满足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Fermi-Dirac 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统计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代中微子，</a:t>
            </a: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代反中微子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1 MeV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左右脱耦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温度低于光子，后者被电子湮灭所加温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64" y="3746014"/>
            <a:ext cx="1239716" cy="5544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19" y="2047731"/>
            <a:ext cx="2232853" cy="10897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713" y="929610"/>
            <a:ext cx="3680779" cy="6172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447" y="1703316"/>
            <a:ext cx="1950889" cy="4877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26216" y="449558"/>
            <a:ext cx="10297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提示：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43195" y="1747122"/>
            <a:ext cx="2135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中微子温度满足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857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Chapter 2. </a:t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宇宙度规与动力学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85962"/>
          </a:xfrm>
        </p:spPr>
        <p:txBody>
          <a:bodyPr>
            <a:normAutofit lnSpcReduction="10000"/>
          </a:bodyPr>
          <a:lstStyle/>
          <a:p>
            <a:endParaRPr lang="en-US" altLang="zh-CN" sz="4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FRW </a:t>
            </a:r>
            <a:r>
              <a:rPr lang="zh-CN" altLang="en-US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度规</a:t>
            </a:r>
            <a:r>
              <a:rPr lang="zh-CN" altLang="en-US" sz="4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endParaRPr lang="en-US" altLang="zh-CN" sz="4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4000" dirty="0" err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Friedmann</a:t>
            </a:r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方程</a:t>
            </a:r>
            <a:endParaRPr lang="en-US" altLang="zh-CN" sz="4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00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辐射组分：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中微子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2" y="6471138"/>
            <a:ext cx="1239716" cy="294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01" y="1574419"/>
            <a:ext cx="1942532" cy="3349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235" y="2523392"/>
            <a:ext cx="1239716" cy="4558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1" y="4132981"/>
            <a:ext cx="2875158" cy="3349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70" y="4351633"/>
            <a:ext cx="2798084" cy="5544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36268" y="1741879"/>
            <a:ext cx="100596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最终得到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事实上中微子质量不为</a:t>
            </a: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。在晚期温度较低，带质量中微子有可能成为非相对论性粒子，满足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801" y="2121545"/>
            <a:ext cx="3276884" cy="9449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07" y="2996064"/>
            <a:ext cx="5974598" cy="9297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277" y="4827231"/>
            <a:ext cx="3711262" cy="8611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755" y="5888283"/>
            <a:ext cx="3589331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辐射所占比重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2" y="6471138"/>
            <a:ext cx="1239716" cy="294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01" y="1574419"/>
            <a:ext cx="1942532" cy="3349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235" y="2523392"/>
            <a:ext cx="1239716" cy="4558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1" y="4132981"/>
            <a:ext cx="2875158" cy="3349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70" y="4351633"/>
            <a:ext cx="2798084" cy="5544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36268" y="1741879"/>
            <a:ext cx="1005962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联合光子</a:t>
            </a: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+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中微子得到辐射成分的密度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辐射所占比例为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这里的“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有效中微子代数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”不严格等于</a:t>
            </a: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。原因是由熵守恒估计的中微子温度并不准确。粒子物理计算表明其大小为 </a:t>
            </a: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~ 3.04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6412" y="2350133"/>
            <a:ext cx="5150897" cy="1149204"/>
            <a:chOff x="2056412" y="2350133"/>
            <a:chExt cx="5150897" cy="11492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6412" y="2350133"/>
              <a:ext cx="5150897" cy="114920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3717" y="2653129"/>
              <a:ext cx="363298" cy="489056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998737" y="4351293"/>
            <a:ext cx="3825377" cy="511579"/>
            <a:chOff x="1953217" y="4114313"/>
            <a:chExt cx="3825377" cy="51157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3217" y="4149271"/>
              <a:ext cx="3517912" cy="47662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2815" y="4153852"/>
              <a:ext cx="403201" cy="47204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6079" y="4114313"/>
              <a:ext cx="632515" cy="495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包含物质、辐射、暗能量、曲率的宇宙膨胀方程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2" y="6471138"/>
            <a:ext cx="1239716" cy="2946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0" y="2062751"/>
            <a:ext cx="11700980" cy="453682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942" y="2363886"/>
            <a:ext cx="1239716" cy="5070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942" y="4077653"/>
            <a:ext cx="1239716" cy="50702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534" y="5791420"/>
            <a:ext cx="1239716" cy="50702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8064" y="1580357"/>
            <a:ext cx="627607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最终我们得到</a:t>
            </a:r>
            <a:r>
              <a:rPr lang="zh-CN" altLang="en-US" sz="2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哈勃参数随红移的演化形式：</a:t>
            </a:r>
            <a:endParaRPr lang="en-US" altLang="zh-CN" sz="2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32" y="3153656"/>
            <a:ext cx="1632117" cy="73254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57" y="3185991"/>
            <a:ext cx="7850065" cy="5070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84638" y="586026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（</a:t>
            </a:r>
            <a:r>
              <a:rPr lang="zh-CN" altLang="en-US" sz="2400" b="1" dirty="0"/>
              <a:t>作业：请推导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568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包含物质、辐射、暗能量、曲率的宇宙膨胀方程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2" y="6471138"/>
            <a:ext cx="1239716" cy="29469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942" y="2363886"/>
            <a:ext cx="1239716" cy="5070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942" y="4077653"/>
            <a:ext cx="1239716" cy="50702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534" y="5791420"/>
            <a:ext cx="1239716" cy="5070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9" y="2170455"/>
            <a:ext cx="11019643" cy="27620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191" y="3729845"/>
            <a:ext cx="1239716" cy="52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8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宇宙能量组分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55" y="4688172"/>
            <a:ext cx="9609518" cy="38189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18" y="4688172"/>
            <a:ext cx="1326258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111" y="1550418"/>
            <a:ext cx="5054698" cy="283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2708" y="1122363"/>
            <a:ext cx="11104684" cy="2387600"/>
          </a:xfrm>
        </p:spPr>
        <p:txBody>
          <a:bodyPr>
            <a:normAutofit/>
          </a:bodyPr>
          <a:lstStyle/>
          <a:p>
            <a:r>
              <a:rPr lang="en-US" altLang="zh-CN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2.4 </a:t>
            </a:r>
            <a:r>
              <a:rPr lang="zh-CN" altLang="en-US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宇宙学距离</a:t>
            </a:r>
            <a:r>
              <a:rPr lang="en-US" altLang="zh-CN" sz="53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sz="5300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85962"/>
          </a:xfrm>
        </p:spPr>
        <p:txBody>
          <a:bodyPr>
            <a:normAutofit lnSpcReduction="10000"/>
          </a:bodyPr>
          <a:lstStyle/>
          <a:p>
            <a:endParaRPr lang="en-US" altLang="zh-CN" sz="4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Key words: Curvature, </a:t>
            </a:r>
          </a:p>
          <a:p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Critical Density (</a:t>
            </a:r>
            <a:r>
              <a:rPr lang="zh-CN" altLang="en-US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临界质量</a:t>
            </a:r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17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共动距离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10" y="2099639"/>
            <a:ext cx="11130565" cy="4011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421" y="5260729"/>
            <a:ext cx="1459525" cy="415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44" y="2669930"/>
            <a:ext cx="5638802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862" y="5146429"/>
            <a:ext cx="350561" cy="9567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700" y="4976446"/>
            <a:ext cx="1537213" cy="10214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319" y="4932790"/>
            <a:ext cx="1459525" cy="1002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849" y="5099524"/>
            <a:ext cx="236240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共动距离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421" y="5260729"/>
            <a:ext cx="1459525" cy="415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44" y="2669930"/>
            <a:ext cx="5638802" cy="415021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554794"/>
              </p:ext>
            </p:extLst>
          </p:nvPr>
        </p:nvGraphicFramePr>
        <p:xfrm>
          <a:off x="1659915" y="1761026"/>
          <a:ext cx="8064500" cy="490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4" imgW="8064360" imgH="4902120" progId="Equation.DSMT4">
                  <p:embed/>
                </p:oleObj>
              </mc:Choice>
              <mc:Fallback>
                <p:oleObj name="Equation" r:id="rId4" imgW="8064360" imgH="4902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9915" y="1761026"/>
                        <a:ext cx="8064500" cy="490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73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角直径距离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1" y="1526800"/>
            <a:ext cx="11632318" cy="22131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037" y="3039117"/>
            <a:ext cx="1459525" cy="415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491" y="3673543"/>
            <a:ext cx="1459525" cy="4150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544" y="5295899"/>
            <a:ext cx="1459525" cy="4150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008" y="2689465"/>
            <a:ext cx="1217570" cy="9666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691" y="2658985"/>
            <a:ext cx="6236554" cy="11432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648" y="3952267"/>
            <a:ext cx="5389333" cy="20911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17" y="3246627"/>
            <a:ext cx="131668" cy="2075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6292898" y="3319095"/>
            <a:ext cx="331508" cy="120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60157" y="2813230"/>
                <a:ext cx="1703928" cy="696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𝒂𝒓</m:t>
                          </m:r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num>
                        <m:den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𝒂𝒓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57" y="2813230"/>
                <a:ext cx="1703928" cy="6969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74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角直径距离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31" y="2363575"/>
            <a:ext cx="5827966" cy="7271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475" y="3753346"/>
            <a:ext cx="3955489" cy="11271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60231" y="5543023"/>
            <a:ext cx="7571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平坦宇宙中，角直径距离 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标度因子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乘以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共动距离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72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2708" y="1122363"/>
            <a:ext cx="11104684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2.1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广义相对论回顾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平直宇宙动力学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85962"/>
          </a:xfrm>
        </p:spPr>
        <p:txBody>
          <a:bodyPr>
            <a:normAutofit fontScale="92500" lnSpcReduction="20000"/>
          </a:bodyPr>
          <a:lstStyle/>
          <a:p>
            <a:endParaRPr lang="en-US" altLang="zh-CN" sz="4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Key words: Distance, Metric, Geodesic Equation, </a:t>
            </a:r>
            <a:r>
              <a:rPr lang="en-US" altLang="zh-CN" sz="4000" dirty="0" err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Christoffel</a:t>
            </a:r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Symbols, Ricci Tensor,</a:t>
            </a:r>
          </a:p>
          <a:p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Einstein Equation</a:t>
            </a:r>
          </a:p>
        </p:txBody>
      </p:sp>
    </p:spTree>
    <p:extLst>
      <p:ext uri="{BB962C8B-B14F-4D97-AF65-F5344CB8AC3E}">
        <p14:creationId xmlns:p14="http://schemas.microsoft.com/office/powerpoint/2010/main" val="40591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角直径距离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形式推导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037" y="3039117"/>
            <a:ext cx="1459525" cy="415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491" y="3673543"/>
            <a:ext cx="1459525" cy="4150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544" y="5295899"/>
            <a:ext cx="1459525" cy="4150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17" y="3246627"/>
            <a:ext cx="131668" cy="2075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9" y="64213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10" b="8839"/>
          <a:stretch/>
        </p:blipFill>
        <p:spPr>
          <a:xfrm rot="16200000">
            <a:off x="4570152" y="254699"/>
            <a:ext cx="6683936" cy="63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037" y="3039117"/>
            <a:ext cx="1459525" cy="415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491" y="3673543"/>
            <a:ext cx="1459525" cy="4150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544" y="5295899"/>
            <a:ext cx="1459525" cy="4150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482" y="2675022"/>
            <a:ext cx="6236554" cy="11432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1" y="479600"/>
            <a:ext cx="10922000" cy="96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光度距离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77" y="1831365"/>
            <a:ext cx="10310446" cy="36638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275" y="3357269"/>
            <a:ext cx="1459525" cy="415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86" y="4883173"/>
            <a:ext cx="1459525" cy="4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5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光度距离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1638"/>
            <a:ext cx="10965793" cy="3750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540045" y="3706085"/>
                <a:ext cx="7007559" cy="494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200" b="1" dirty="0" smtClean="0"/>
                  <a:t>这两方面原因</a:t>
                </a:r>
                <a:r>
                  <a:rPr lang="zh-CN" altLang="en-US" sz="2200" b="1" dirty="0"/>
                  <a:t>导</a:t>
                </a:r>
                <a:r>
                  <a:rPr lang="zh-CN" altLang="en-US" sz="2200" b="1" dirty="0" smtClean="0"/>
                  <a:t>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zh-CN" altLang="en-US" sz="2200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因此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45" y="3706085"/>
                <a:ext cx="7007559" cy="494174"/>
              </a:xfrm>
              <a:prstGeom prst="rect">
                <a:avLst/>
              </a:prstGeom>
              <a:blipFill>
                <a:blip r:embed="rId4"/>
                <a:stretch>
                  <a:fillRect l="-2437" b="-20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730" y="2131638"/>
            <a:ext cx="322386" cy="41502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064978" y="2186091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/>
              <a:t>多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496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87315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超新星作为标准烛光测定光度距离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5" name="Picture 3" descr="SNe 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2702" y="1374165"/>
            <a:ext cx="2839060" cy="1995297"/>
          </a:xfrm>
          <a:prstGeom prst="rect">
            <a:avLst/>
          </a:prstGeom>
          <a:noFill/>
          <a:ln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3970" y="3872523"/>
            <a:ext cx="2447925" cy="2616200"/>
          </a:xfrm>
          <a:prstGeom prst="rect">
            <a:avLst/>
          </a:prstGeom>
          <a:noFill/>
          <a:ln/>
        </p:spPr>
      </p:pic>
      <p:sp>
        <p:nvSpPr>
          <p:cNvPr id="4" name="矩形 3"/>
          <p:cNvSpPr/>
          <p:nvPr/>
        </p:nvSpPr>
        <p:spPr>
          <a:xfrm>
            <a:off x="4797668" y="1374165"/>
            <a:ext cx="67290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/>
          </a:p>
          <a:p>
            <a:r>
              <a:rPr lang="en-US" altLang="zh-CN" sz="2400" dirty="0" smtClean="0"/>
              <a:t>Violent </a:t>
            </a:r>
            <a:r>
              <a:rPr lang="en-US" altLang="zh-CN" sz="2400" dirty="0"/>
              <a:t>explosion of a white dwarf star.</a:t>
            </a:r>
          </a:p>
          <a:p>
            <a:r>
              <a:rPr lang="en-US" altLang="zh-CN" sz="2400" dirty="0" smtClean="0"/>
              <a:t>	[Accrete </a:t>
            </a:r>
            <a:r>
              <a:rPr lang="en-US" altLang="zh-CN" sz="2400" dirty="0"/>
              <a:t>mass from its companion → </a:t>
            </a:r>
            <a:r>
              <a:rPr lang="en-US" altLang="zh-CN" sz="2400" dirty="0" smtClean="0"/>
              <a:t>	Chandrasekhar </a:t>
            </a:r>
            <a:r>
              <a:rPr lang="en-US" altLang="zh-CN" sz="2400" dirty="0"/>
              <a:t>limit (1.4 </a:t>
            </a:r>
            <a:r>
              <a:rPr lang="en-US" altLang="zh-CN" sz="2400" dirty="0" err="1"/>
              <a:t>Msun</a:t>
            </a:r>
            <a:r>
              <a:rPr lang="en-US" altLang="zh-CN" sz="2400" dirty="0"/>
              <a:t>) → </a:t>
            </a:r>
            <a:endParaRPr lang="en-US" altLang="zh-CN" sz="2400" dirty="0" smtClean="0"/>
          </a:p>
          <a:p>
            <a:r>
              <a:rPr lang="en-US" altLang="zh-CN" sz="2400" dirty="0"/>
              <a:t>	</a:t>
            </a:r>
            <a:r>
              <a:rPr lang="en-US" altLang="zh-CN" sz="2400" dirty="0" smtClean="0"/>
              <a:t>Explosion]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 smtClean="0"/>
              <a:t>Uniform </a:t>
            </a:r>
            <a:r>
              <a:rPr lang="en-US" altLang="zh-CN" sz="2400" dirty="0"/>
              <a:t>absolute magnitude </a:t>
            </a:r>
            <a:r>
              <a:rPr lang="en-US" altLang="zh-CN" sz="2400" dirty="0" smtClean="0"/>
              <a:t>(Standard Candles)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Very bright </a:t>
            </a:r>
            <a:r>
              <a:rPr lang="en-US" altLang="zh-CN" sz="2400" dirty="0" smtClean="0"/>
              <a:t>(~ 5 </a:t>
            </a:r>
            <a:r>
              <a:rPr lang="en-US" altLang="zh-CN" sz="2400" dirty="0"/>
              <a:t>billion </a:t>
            </a:r>
            <a:r>
              <a:rPr lang="en-US" altLang="zh-CN" sz="2400" dirty="0" smtClean="0"/>
              <a:t>brighter </a:t>
            </a:r>
            <a:r>
              <a:rPr lang="en-US" altLang="zh-CN" sz="2400" dirty="0"/>
              <a:t>than </a:t>
            </a:r>
            <a:r>
              <a:rPr lang="en-US" altLang="zh-CN" sz="2400" dirty="0" smtClean="0"/>
              <a:t>Sun),</a:t>
            </a:r>
          </a:p>
          <a:p>
            <a:r>
              <a:rPr lang="en-US" altLang="zh-CN" sz="2400" dirty="0" smtClean="0"/>
              <a:t>observed </a:t>
            </a:r>
            <a:r>
              <a:rPr lang="en-US" altLang="zh-CN" sz="2400" dirty="0"/>
              <a:t>at high redshift (z~1.5)</a:t>
            </a:r>
          </a:p>
        </p:txBody>
      </p:sp>
    </p:spTree>
    <p:extLst>
      <p:ext uri="{BB962C8B-B14F-4D97-AF65-F5344CB8AC3E}">
        <p14:creationId xmlns:p14="http://schemas.microsoft.com/office/powerpoint/2010/main" val="31514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7988" y="2300922"/>
            <a:ext cx="11104684" cy="38052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2.5 </a:t>
            </a:r>
            <a:r>
              <a:rPr lang="zh-CN" altLang="en-US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一些</a:t>
            </a:r>
            <a:r>
              <a:rPr lang="zh-CN" altLang="en-US" sz="5300" b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常见问题的计算</a:t>
            </a:r>
            <a:r>
              <a:rPr lang="en-US" altLang="zh-CN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sz="53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sz="53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sz="5300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endParaRPr lang="zh-CN" altLang="en-US" sz="53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3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712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在平坦宇宙中，从测地线方程计算宇宙中自由运动</a:t>
            </a:r>
            <a:r>
              <a:rPr lang="zh-CN" altLang="en-US" sz="32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粒子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的能量、动量演化。分相对论、非相对论两种情况。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32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32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32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32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32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32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需要</a:t>
            </a:r>
            <a:r>
              <a:rPr lang="zh-CN" altLang="en-US" sz="32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用到</a:t>
            </a:r>
            <a:r>
              <a:rPr lang="en-US" altLang="zh-CN" sz="32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4-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动量。</a:t>
            </a:r>
            <a:endParaRPr lang="zh-CN" altLang="en-US" sz="32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9" y="6421314"/>
            <a:ext cx="1459525" cy="4150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74" y="4261523"/>
            <a:ext cx="2293819" cy="754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044" y="4137667"/>
            <a:ext cx="3116850" cy="10287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524" y="2927934"/>
            <a:ext cx="3596952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6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529" y="1146126"/>
            <a:ext cx="3642360" cy="13112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需要</a:t>
            </a:r>
            <a:r>
              <a:rPr lang="zh-CN" altLang="en-US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用到</a:t>
            </a:r>
            <a:r>
              <a:rPr lang="en-US" altLang="zh-CN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4-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动量，如大家不熟悉，先讲一下</a:t>
            </a:r>
            <a:endParaRPr lang="zh-CN" altLang="en-US" sz="28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9" y="6421314"/>
            <a:ext cx="1459525" cy="415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44518" y="2298373"/>
            <a:ext cx="3267332" cy="58085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70475" y="-1260474"/>
            <a:ext cx="3737610" cy="6644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11053" y="4803272"/>
                <a:ext cx="2371418" cy="531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53" y="4803272"/>
                <a:ext cx="2371418" cy="5314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529" y="6170974"/>
            <a:ext cx="2132924" cy="663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1529" y="3427143"/>
                <a:ext cx="3283976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Ma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ssive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particle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i="0" dirty="0" smtClean="0">
                  <a:latin typeface="Cambria Math" panose="02040503050406030204" pitchFamily="18" charset="0"/>
                </a:endParaRPr>
              </a:p>
              <a:p>
                <a:endParaRPr lang="en-US" altLang="zh-CN" b="0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Massless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particle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29" y="3427143"/>
                <a:ext cx="3283976" cy="973472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8036" y="3464260"/>
            <a:ext cx="2651990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9" y="6421314"/>
            <a:ext cx="1459525" cy="4150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5227" y="187911"/>
            <a:ext cx="2804160" cy="3251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在平坦宇宙中，从测地线方程，计算宇宙中自由运动粒子的能量、动量演化。分相对论、非相对论两种情况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作业：计算 </a:t>
            </a:r>
            <a:r>
              <a:rPr lang="en-US" altLang="zh-CN" sz="2000" b="1" i="1" dirty="0" err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分量方程</a:t>
            </a: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49" y="5141366"/>
            <a:ext cx="2293819" cy="754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59" y="5829211"/>
            <a:ext cx="3116850" cy="10287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42" y="3844657"/>
            <a:ext cx="3596952" cy="10287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08134" y="-1327857"/>
            <a:ext cx="3286441" cy="58425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50769" y="1828126"/>
            <a:ext cx="3617420" cy="643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1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9494" y="333861"/>
            <a:ext cx="113367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随宇宙膨胀，共动体积内熵守恒：</a:t>
            </a:r>
            <a:r>
              <a:rPr lang="en-US" altLang="zh-CN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T </a:t>
            </a:r>
            <a:r>
              <a:rPr lang="en-US" altLang="zh-CN" sz="3600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dS</a:t>
            </a:r>
            <a:r>
              <a:rPr lang="en-US" altLang="zh-CN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36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= </a:t>
            </a:r>
            <a:r>
              <a:rPr lang="en-US" altLang="zh-CN" sz="3600" b="1" dirty="0" err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dE</a:t>
            </a:r>
            <a:r>
              <a:rPr lang="en-US" altLang="zh-CN" sz="36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+ </a:t>
            </a:r>
            <a:r>
              <a:rPr lang="en-US" altLang="zh-CN" sz="3600" b="1" dirty="0" err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pdV</a:t>
            </a:r>
            <a:r>
              <a:rPr lang="en-US" altLang="zh-CN" sz="36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= 0 </a:t>
            </a:r>
            <a:endParaRPr lang="en-US" altLang="zh-CN" sz="3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请推导能量守恒方程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9" y="3302194"/>
            <a:ext cx="10355191" cy="2586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352" y="1850453"/>
            <a:ext cx="5700254" cy="113547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43666" y="134112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0"/>
            <a:ext cx="9631680" cy="68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8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0" y="1942971"/>
            <a:ext cx="10600339" cy="29720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9494" y="333861"/>
            <a:ext cx="52629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从弯曲时空弗里德曼方程</a:t>
            </a:r>
            <a:endParaRPr lang="en-US" altLang="zh-CN" sz="36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36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推导能量守恒方程</a:t>
            </a:r>
            <a:endParaRPr lang="zh-CN" altLang="en-US" sz="3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9" y="3302194"/>
            <a:ext cx="10355191" cy="2586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872" y="2734455"/>
            <a:ext cx="5700254" cy="11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53" y="2036145"/>
            <a:ext cx="11198385" cy="444027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9494" y="333861"/>
            <a:ext cx="52629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从弯曲时空弗里德曼方程</a:t>
            </a:r>
            <a:endParaRPr lang="en-US" altLang="zh-CN" sz="36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36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推导能量守恒方程</a:t>
            </a:r>
            <a:endParaRPr lang="zh-CN" altLang="en-US" sz="3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21419" y="489806"/>
            <a:ext cx="38123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作业：作为练习，请从第一个弗里德曼方程与能量守恒方程，推导出第二弗里德曼方程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05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9" y="1680058"/>
            <a:ext cx="10867062" cy="34978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836" y="2521381"/>
            <a:ext cx="2293819" cy="7544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836" y="3402622"/>
            <a:ext cx="3116850" cy="10287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83314" y="346394"/>
            <a:ext cx="1034129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请从能动量张量协变微分为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推导能量守恒方程？</a:t>
            </a:r>
            <a:endParaRPr lang="en-US" altLang="zh-CN" sz="3600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6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（为简化计算，请在平坦宇宙中计算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）（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作业题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3600" dirty="0"/>
          </a:p>
          <a:p>
            <a:endParaRPr lang="zh-CN" altLang="en-US" sz="3600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4683760" y="2804160"/>
            <a:ext cx="568960" cy="741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34640" y="3402622"/>
            <a:ext cx="1656080" cy="701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此处</a:t>
            </a:r>
            <a:r>
              <a:rPr lang="en-US" altLang="zh-CN" dirty="0" smtClean="0"/>
              <a:t>mu</a:t>
            </a:r>
            <a:r>
              <a:rPr lang="zh-CN" altLang="en-US" dirty="0" smtClean="0"/>
              <a:t>应当为下标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102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7" y="6268914"/>
            <a:ext cx="1459525" cy="4150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394" y="783151"/>
            <a:ext cx="20177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请从能动量张量协变微分为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推导能量守恒方程？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7508" y="-1500187"/>
            <a:ext cx="385762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22257" y="2692889"/>
            <a:ext cx="2995040" cy="53245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381" y="1204546"/>
            <a:ext cx="4973679" cy="52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5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请将弯曲时空弗里德曼方程，表达成如下形式：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各能量组分的比例相加  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=  1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8" y="2295083"/>
            <a:ext cx="11610771" cy="33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1" y="2022620"/>
            <a:ext cx="11254161" cy="281354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请将弯曲时空弗里德曼方程，表达成如下形式：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各能量组分的比例相加  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=  1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536" y="4081953"/>
            <a:ext cx="206957" cy="630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821" y="4081953"/>
            <a:ext cx="206957" cy="6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请推导宇宙年龄的表达式？（写成标度因子、红移的积分形式）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91426" y="28341"/>
            <a:ext cx="4792028" cy="85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请推导宇宙年龄的表达式？（写成标度因子、红移的积分形式）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8654" y="2013438"/>
            <a:ext cx="8924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宇宙演化到红移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zh-CN" altLang="en-US" sz="2400" dirty="0" smtClean="0"/>
              <a:t>时刻，其年龄为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假设暗能量为宇宙学常数，空间为平坦，</a:t>
            </a:r>
            <a:r>
              <a:rPr lang="en-US" altLang="zh-CN" sz="2400" dirty="0" smtClean="0"/>
              <a:t>Planck </a:t>
            </a:r>
            <a:r>
              <a:rPr lang="zh-CN" altLang="en-US" sz="2400" dirty="0" smtClean="0"/>
              <a:t>卫星观测结果给出物质比例为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 smtClean="0"/>
              <a:t>对应的宇宙年龄为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85" y="5255498"/>
            <a:ext cx="2270949" cy="3758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794" y="6063056"/>
            <a:ext cx="2056709" cy="4940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654" y="2983933"/>
            <a:ext cx="3121800" cy="9958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090" y="6134204"/>
            <a:ext cx="570088" cy="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2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物质</a:t>
            </a: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辐射比例相等时，尺度因子为多大？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32174" y="1690688"/>
            <a:ext cx="853733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前面给出辐射成分的能量密度为</a:t>
            </a: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由此可以计算得到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要求辐射与物质的能量密度相等，我们得到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大约在红移 </a:t>
            </a:r>
            <a:r>
              <a:rPr lang="en-US" altLang="zh-CN" sz="2400" dirty="0" smtClean="0"/>
              <a:t>3500 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4868778" y="2088145"/>
            <a:ext cx="5150897" cy="1149204"/>
            <a:chOff x="2056412" y="2350133"/>
            <a:chExt cx="5150897" cy="114920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6412" y="2350133"/>
              <a:ext cx="5150897" cy="114920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3717" y="2653129"/>
              <a:ext cx="363298" cy="48905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116" y="3570695"/>
            <a:ext cx="3123748" cy="9699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132" y="5069886"/>
            <a:ext cx="2655396" cy="98524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727" y="5283522"/>
            <a:ext cx="3475824" cy="604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64957" y="1674496"/>
                <a:ext cx="2242963" cy="2605778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zh-CN" sz="2800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sz="2800" dirty="0" smtClean="0">
                    <a:latin typeface="Cambria Math" panose="02040503050406030204" pitchFamily="18" charset="0"/>
                  </a:rPr>
                  <a:t>   很容易得到 </a:t>
                </a:r>
                <a:endParaRPr lang="en-US" altLang="zh-CN" sz="2800" dirty="0" smtClean="0">
                  <a:latin typeface="Cambria Math" panose="02040503050406030204" pitchFamily="18" charset="0"/>
                </a:endParaRPr>
              </a:p>
              <a:p>
                <a:endParaRPr lang="en-US" altLang="zh-CN" sz="28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800" dirty="0" smtClean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7" y="1674496"/>
                <a:ext cx="2242963" cy="26057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4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减速因子（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作业：请推导下面两式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8654" y="2013438"/>
            <a:ext cx="96451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一般定义</a:t>
            </a:r>
            <a:r>
              <a:rPr lang="zh-CN" altLang="en-US" sz="2400" b="1" dirty="0" smtClean="0"/>
              <a:t>减速因子</a:t>
            </a:r>
            <a:r>
              <a:rPr lang="zh-CN" altLang="en-US" sz="2400" dirty="0" smtClean="0"/>
              <a:t>，作为无量纲参数，描述宇宙膨胀减速的大小</a:t>
            </a: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它与哈勃参数满足关系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 smtClean="0"/>
              <a:t>在平坦宇宙下，与宇宙能量组分的</a:t>
            </a:r>
            <a:r>
              <a:rPr lang="zh-CN" altLang="en-US" sz="2400" dirty="0"/>
              <a:t>状态方程</a:t>
            </a:r>
            <a:r>
              <a:rPr lang="zh-CN" altLang="en-US" sz="2400" dirty="0" smtClean="0"/>
              <a:t>满足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833" y="2596651"/>
            <a:ext cx="1851820" cy="922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466" y="4101964"/>
            <a:ext cx="2842506" cy="10973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094" y="5838346"/>
            <a:ext cx="2438611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度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规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(Metric): 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Measure the distance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474640"/>
            <a:ext cx="11132127" cy="5203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平直欧式空间（距离</a:t>
            </a:r>
            <a:r>
              <a:rPr lang="en-US" altLang="zh-CN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=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坐标间距）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弯曲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空间 （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距离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不等于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坐标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间距）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21" y="4670714"/>
            <a:ext cx="3741744" cy="12269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560" y="5969897"/>
            <a:ext cx="1676545" cy="5944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968" y="6146783"/>
            <a:ext cx="335309" cy="2819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419" y="2656002"/>
            <a:ext cx="1127858" cy="6706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766" y="2912851"/>
            <a:ext cx="2004234" cy="457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387" y="1927276"/>
            <a:ext cx="3429297" cy="3970364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8431822" y="4458300"/>
            <a:ext cx="404447" cy="4276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431822" y="4429644"/>
            <a:ext cx="597878" cy="124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2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含有暗能量和暗物质的宇宙，从减速膨胀到加速膨胀的拐点？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从暗物质主导到暗能量主导的拐点？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含有暗能量和暗物质的宇宙，从减速膨胀到加速膨胀的拐点？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6467" y="1037271"/>
            <a:ext cx="385762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022" y="3722278"/>
            <a:ext cx="3792316" cy="233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2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从暗物质主导到暗能量主导的拐点？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50" y="2369714"/>
            <a:ext cx="6537866" cy="32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请研究只有物质的宇宙的未来命运。分曲率正、零、负三种情况讨论。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085" y="2540200"/>
            <a:ext cx="5138762" cy="256012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09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请研究只有物质的宇宙的未来命运。分曲率正、零、负三种情况讨论。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5828566" y="1958316"/>
            <a:ext cx="5525234" cy="4042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当曲率为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a(t)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是单调增长的函数，宇宙将永远膨胀直到介质无限稀薄。</a:t>
            </a:r>
            <a:endParaRPr lang="en-US" altLang="zh-CN" sz="2400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24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趋向无穷，膨胀速度趋向于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24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这是临界情形。</a:t>
            </a:r>
            <a:endParaRPr lang="zh-CN" altLang="en-US" sz="24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08891" y="1553575"/>
            <a:ext cx="5019675" cy="4581525"/>
            <a:chOff x="808891" y="1553575"/>
            <a:chExt cx="5019675" cy="458152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91" y="1553575"/>
              <a:ext cx="5019675" cy="45815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5273040"/>
              <a:ext cx="558800" cy="3759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4320" y="5262880"/>
              <a:ext cx="650240" cy="375920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991974" y="6193504"/>
            <a:ext cx="6417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图取自：http</a:t>
            </a:r>
            <a:r>
              <a:rPr lang="zh-CN" altLang="en-US" dirty="0"/>
              <a:t>://abyss.uoregon.edu/~js/lectures/early_univ.html</a:t>
            </a:r>
          </a:p>
        </p:txBody>
      </p:sp>
    </p:spTree>
    <p:extLst>
      <p:ext uri="{BB962C8B-B14F-4D97-AF65-F5344CB8AC3E}">
        <p14:creationId xmlns:p14="http://schemas.microsoft.com/office/powerpoint/2010/main" val="36444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请研究只有物质的宇宙的未来命运。分曲率正、零、负三种情况讨论。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1"/>
              <p:cNvSpPr txBox="1">
                <a:spLocks/>
              </p:cNvSpPr>
              <p:nvPr/>
            </p:nvSpPr>
            <p:spPr>
              <a:xfrm>
                <a:off x="6380480" y="1958316"/>
                <a:ext cx="5720080" cy="40429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400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当曲率为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负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，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a(t)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的定性行为一样。只是因为引力弱了一些，速度的减小慢了一些。</a:t>
                </a:r>
                <a:endParaRPr lang="en-US" altLang="zh-CN" sz="2400" b="1" dirty="0" smtClean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</a:pPr>
                <a:endParaRPr lang="en-US" altLang="zh-CN" sz="2400" b="1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当曲率为正，标度因子在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rPr>
                      <m:t>𝐭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rPr>
                      <m:t>时刻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达到极大值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1" i="1" dirty="0"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  <a:cs typeface="Times New Roman" panose="02020603050405020304" pitchFamily="18" charset="0"/>
                              </a:rPr>
                              <m:t>𝛀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  <m:r>
                      <a:rPr lang="zh-CN" altLang="en-US" sz="2400" b="1" i="1"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之后转向收缩，直到回到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a=0</a:t>
                </a:r>
                <a:r>
                  <a:rPr lang="zh-CN" altLang="en-US" sz="2400" b="1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。这是物质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密度过大，导致速度减小过快造成的。</a:t>
                </a:r>
                <a:endParaRPr lang="zh-CN" altLang="en-US" sz="2400" b="1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480" y="1958316"/>
                <a:ext cx="5720080" cy="4042970"/>
              </a:xfrm>
              <a:prstGeom prst="rect">
                <a:avLst/>
              </a:prstGeom>
              <a:blipFill>
                <a:blip r:embed="rId3"/>
                <a:stretch>
                  <a:fillRect l="-1706" r="-6930" b="-3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808891" y="1553575"/>
            <a:ext cx="5019675" cy="4581525"/>
            <a:chOff x="808891" y="1553575"/>
            <a:chExt cx="5019675" cy="458152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91" y="1553575"/>
              <a:ext cx="5019675" cy="45815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800" y="5273040"/>
              <a:ext cx="558800" cy="3759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4320" y="5262880"/>
              <a:ext cx="650240" cy="375920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991974" y="6193504"/>
            <a:ext cx="6417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图取自：http</a:t>
            </a:r>
            <a:r>
              <a:rPr lang="zh-CN" altLang="en-US" dirty="0"/>
              <a:t>://abyss.uoregon.edu/~js/lectures/early_univ.html</a:t>
            </a:r>
          </a:p>
        </p:txBody>
      </p:sp>
    </p:spTree>
    <p:extLst>
      <p:ext uri="{BB962C8B-B14F-4D97-AF65-F5344CB8AC3E}">
        <p14:creationId xmlns:p14="http://schemas.microsoft.com/office/powerpoint/2010/main" val="24861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k&gt;0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，只有物质成分的宇宙终将由膨胀转为收缩。在这个宇宙中，标度因子最大能达到多少？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72865" y="1123240"/>
            <a:ext cx="4766310" cy="6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请研究只有物质的宇宙的未来命运。分曲率正、零、负三种情况讨论。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6146800" y="1958316"/>
            <a:ext cx="5207000" cy="4042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zh-CN" altLang="en-US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这个图景跟上抛的石头很相似。</a:t>
            </a:r>
            <a:endParaRPr lang="en-US" altLang="zh-CN" sz="2800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28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如果引力很小，它会永远向上，直到无穷。</a:t>
            </a:r>
            <a:endParaRPr lang="en-US" altLang="zh-CN" sz="2800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2800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如果引力大，它上升到一定高度会回落。</a:t>
            </a:r>
            <a:endParaRPr lang="zh-CN" altLang="en-US" sz="28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8891" y="1553575"/>
            <a:ext cx="5019675" cy="4581525"/>
            <a:chOff x="808891" y="1553575"/>
            <a:chExt cx="5019675" cy="458152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91" y="1553575"/>
              <a:ext cx="5019675" cy="458152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5273040"/>
              <a:ext cx="558800" cy="3759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4320" y="5262880"/>
              <a:ext cx="650240" cy="375920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991974" y="6193504"/>
            <a:ext cx="6417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图取自：http</a:t>
            </a:r>
            <a:r>
              <a:rPr lang="zh-CN" altLang="en-US" dirty="0"/>
              <a:t>://abyss.uoregon.edu/~js/lectures/early_univ.html</a:t>
            </a:r>
          </a:p>
        </p:txBody>
      </p:sp>
    </p:spTree>
    <p:extLst>
      <p:ext uri="{BB962C8B-B14F-4D97-AF65-F5344CB8AC3E}">
        <p14:creationId xmlns:p14="http://schemas.microsoft.com/office/powerpoint/2010/main" val="334267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请研究只有物质的宇宙的未来命运。分曲率正、零、负三种情况讨论。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6146800" y="1958316"/>
            <a:ext cx="5207000" cy="4042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这里临界密度的意义很清楚：大于临界质量，宇宙会再收缩。否则永远膨胀。</a:t>
            </a:r>
            <a:endParaRPr lang="en-US" altLang="zh-CN" sz="2400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24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注意含有暗能量的宇宙将来会一直加速膨胀</a:t>
            </a:r>
            <a:r>
              <a:rPr lang="zh-CN" altLang="en-US" sz="24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，此时宇宙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命运由暗能量性质决定，而不是临界质量决定。</a:t>
            </a:r>
            <a:endParaRPr lang="zh-CN" altLang="en-US" sz="24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8891" y="1553575"/>
            <a:ext cx="5019675" cy="4581525"/>
            <a:chOff x="808891" y="1553575"/>
            <a:chExt cx="5019675" cy="458152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91" y="1553575"/>
              <a:ext cx="5019675" cy="458152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5273040"/>
              <a:ext cx="558800" cy="3759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4320" y="5262880"/>
              <a:ext cx="650240" cy="375920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991974" y="6193504"/>
            <a:ext cx="6417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图取自：http</a:t>
            </a:r>
            <a:r>
              <a:rPr lang="zh-CN" altLang="en-US" dirty="0"/>
              <a:t>://abyss.uoregon.edu/~js/lectures/early_univ.html</a:t>
            </a:r>
          </a:p>
        </p:txBody>
      </p:sp>
    </p:spTree>
    <p:extLst>
      <p:ext uri="{BB962C8B-B14F-4D97-AF65-F5344CB8AC3E}">
        <p14:creationId xmlns:p14="http://schemas.microsoft.com/office/powerpoint/2010/main" val="6057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890" y="517525"/>
            <a:ext cx="10925909" cy="19685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观测表明，当前宇宙学常数的密度大于物质、曲率。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无论时空为平坦、负曲率、正曲率，宇宙命运将由宇宙学常数决定，永远膨胀下去（如果暗能量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性质在未来也是这样）。</a:t>
            </a:r>
            <a:endParaRPr lang="zh-CN" altLang="en-US" sz="28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965" y="1757880"/>
            <a:ext cx="4358834" cy="51348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65" y="3186174"/>
            <a:ext cx="5138762" cy="256012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60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Notations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474640"/>
            <a:ext cx="11132127" cy="5203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808" y="2041292"/>
            <a:ext cx="5555461" cy="9297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808" y="3321617"/>
            <a:ext cx="2278577" cy="6706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601" y="4029518"/>
            <a:ext cx="4907705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29" y="253131"/>
            <a:ext cx="11592660" cy="202096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插一句：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如果暗能量状态参数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&lt; -1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，还会出现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Big Rip (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大撕裂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的结局。在有限的时间内暗能量密度增长为无穷大，一切物体都被扯碎。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我研究生时写过一篇很扯的文章研究这个问题。假设暗能量的状态参数具有某种简单的数学形式，用现有数据把其中的参数确定下来，再演化到未来。我们发现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Big Rip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的可能性是有的，还特别计算下各级别系统被撕裂的时标。因为内容很“有趣”，文章还被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中国科学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杂志作为新闻报导了。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1" y="3928349"/>
            <a:ext cx="11105646" cy="23405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654" y="2618420"/>
            <a:ext cx="9625463" cy="11019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60758" y="1185006"/>
            <a:ext cx="563982" cy="322015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02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9" y="1289649"/>
            <a:ext cx="4168501" cy="8306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9" y="2443261"/>
            <a:ext cx="5097354" cy="4414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725" y="3646507"/>
            <a:ext cx="6023924" cy="32114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103" y="0"/>
            <a:ext cx="5251913" cy="35571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841733" y="-980079"/>
            <a:ext cx="563982" cy="322015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26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967" y="1103858"/>
            <a:ext cx="9381033" cy="5372566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9129" y="1818005"/>
            <a:ext cx="2613271" cy="1325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请在爱因斯坦场方程中引入宇宙学常数。在物质</a:t>
            </a:r>
            <a:r>
              <a:rPr lang="zh-CN" altLang="en-US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主导的宇宙中，取得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静态宇宙解？（爱因斯坦最大的错误）</a:t>
            </a:r>
            <a:endParaRPr lang="zh-CN" altLang="en-US" sz="20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967" y="65196"/>
            <a:ext cx="4854868" cy="10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1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27" y="805057"/>
            <a:ext cx="9536853" cy="536448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79129" y="2189234"/>
            <a:ext cx="3204309" cy="2596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请论证：在有正宇宙学常数存在的宇宙中，相比没有宇宙学常数、只有物质的宇宙，相同红移处的超新星显得更暗（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1998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年发现宇宙加速膨胀就是基于这一原理）。</a:t>
            </a:r>
            <a:endParaRPr lang="zh-CN" altLang="en-US" sz="24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SN_hz_highzhub_col_bothbig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1313" y="0"/>
            <a:ext cx="5689600" cy="7361238"/>
          </a:xfrm>
          <a:noFill/>
          <a:ln/>
        </p:spPr>
      </p:pic>
      <p:graphicFrame>
        <p:nvGraphicFramePr>
          <p:cNvPr id="35844" name="Object 4"/>
          <p:cNvGraphicFramePr>
            <a:graphicFrameLocks noChangeAspect="1"/>
          </p:cNvGraphicFramePr>
          <p:nvPr>
            <p:extLst/>
          </p:nvPr>
        </p:nvGraphicFramePr>
        <p:xfrm>
          <a:off x="622536" y="1266591"/>
          <a:ext cx="2843213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r:id="rId4" imgW="1555520" imgH="892670" progId="Equation.DSMT4">
                  <p:embed/>
                </p:oleObj>
              </mc:Choice>
              <mc:Fallback>
                <p:oleObj r:id="rId4" imgW="1555520" imgH="892670" progId="Equation.DSMT4">
                  <p:embed/>
                  <p:pic>
                    <p:nvPicPr>
                      <p:cNvPr id="358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36" y="1266591"/>
                        <a:ext cx="2843213" cy="1630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AutoShape 5"/>
          <p:cNvSpPr>
            <a:spLocks noChangeArrowheads="1"/>
          </p:cNvSpPr>
          <p:nvPr/>
        </p:nvSpPr>
        <p:spPr bwMode="auto">
          <a:xfrm>
            <a:off x="9580379" y="5724219"/>
            <a:ext cx="2592387" cy="504825"/>
          </a:xfrm>
          <a:prstGeom prst="wedgeEllipseCallout">
            <a:avLst>
              <a:gd name="adj1" fmla="val -54524"/>
              <a:gd name="adj2" fmla="val -115085"/>
            </a:avLst>
          </a:prstGeom>
          <a:solidFill>
            <a:schemeClr val="bg1">
              <a:alpha val="59999"/>
            </a:schemeClr>
          </a:solidFill>
          <a:ln w="25400" cmpd="sng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ym typeface="Arial" panose="020B0604020202020204" pitchFamily="34" charset="0"/>
              </a:rPr>
              <a:t>Ω</a:t>
            </a:r>
            <a:r>
              <a:rPr lang="zh-CN" altLang="en-US" sz="2000" b="1" baseline="-25000">
                <a:sym typeface="Arial" panose="020B0604020202020204" pitchFamily="34" charset="0"/>
              </a:rPr>
              <a:t>m</a:t>
            </a:r>
            <a:r>
              <a:rPr lang="zh-CN" altLang="en-US" sz="2000" b="1">
                <a:sym typeface="Arial" panose="020B0604020202020204" pitchFamily="34" charset="0"/>
              </a:rPr>
              <a:t>=1.0, Ω</a:t>
            </a:r>
            <a:r>
              <a:rPr lang="zh-CN" altLang="en-US" sz="2000" b="1" baseline="-25000">
                <a:sym typeface="Arial" panose="020B0604020202020204" pitchFamily="34" charset="0"/>
              </a:rPr>
              <a:t>Λ</a:t>
            </a:r>
            <a:r>
              <a:rPr lang="zh-CN" altLang="en-US" sz="2000" b="1">
                <a:sym typeface="Arial" panose="020B0604020202020204" pitchFamily="34" charset="0"/>
              </a:rPr>
              <a:t>=0</a:t>
            </a:r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9472429" y="3536950"/>
            <a:ext cx="2808288" cy="504825"/>
          </a:xfrm>
          <a:prstGeom prst="wedgeEllipseCallout">
            <a:avLst>
              <a:gd name="adj1" fmla="val -51120"/>
              <a:gd name="adj2" fmla="val 167026"/>
            </a:avLst>
          </a:prstGeom>
          <a:solidFill>
            <a:schemeClr val="bg1">
              <a:alpha val="59999"/>
            </a:schemeClr>
          </a:solidFill>
          <a:ln w="25400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ym typeface="Arial" panose="020B0604020202020204" pitchFamily="34" charset="0"/>
              </a:rPr>
              <a:t>Ω</a:t>
            </a:r>
            <a:r>
              <a:rPr lang="zh-CN" altLang="en-US" b="1" baseline="-25000" dirty="0">
                <a:sym typeface="Arial" panose="020B0604020202020204" pitchFamily="34" charset="0"/>
              </a:rPr>
              <a:t>m</a:t>
            </a:r>
            <a:r>
              <a:rPr lang="zh-CN" altLang="en-US" b="1" dirty="0">
                <a:sym typeface="Arial" panose="020B0604020202020204" pitchFamily="34" charset="0"/>
              </a:rPr>
              <a:t>=0.3, Ω</a:t>
            </a:r>
            <a:r>
              <a:rPr lang="zh-CN" altLang="en-US" b="1" baseline="-25000" dirty="0">
                <a:sym typeface="Arial" panose="020B0604020202020204" pitchFamily="34" charset="0"/>
              </a:rPr>
              <a:t>Λ</a:t>
            </a:r>
            <a:r>
              <a:rPr lang="zh-CN" altLang="en-US" b="1" dirty="0">
                <a:sym typeface="Arial" panose="020B0604020202020204" pitchFamily="34" charset="0"/>
              </a:rPr>
              <a:t>=0.7</a:t>
            </a:r>
            <a:endParaRPr lang="zh-CN" altLang="en-US" sz="1600" dirty="0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710956" y="4229204"/>
            <a:ext cx="2520950" cy="1008062"/>
          </a:xfrm>
          <a:prstGeom prst="rect">
            <a:avLst/>
          </a:prstGeom>
          <a:solidFill>
            <a:srgbClr val="FF6600">
              <a:alpha val="89999"/>
            </a:srgbClr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i="1" dirty="0">
                <a:sym typeface="Times New Roman" panose="02020603050405020304" pitchFamily="18" charset="0"/>
              </a:rPr>
              <a:t>Dimming of SNIa</a:t>
            </a:r>
          </a:p>
          <a:p>
            <a:pPr algn="ctr" eaLnBrk="1" hangingPunct="1"/>
            <a:r>
              <a:rPr lang="zh-CN" altLang="en-US" sz="2400" b="1" i="1" dirty="0" smtClean="0">
                <a:sym typeface="Arial" panose="020B0604020202020204" pitchFamily="34" charset="0"/>
              </a:rPr>
              <a:t>→ </a:t>
            </a:r>
            <a:r>
              <a:rPr lang="en-US" altLang="zh-CN" sz="2000" b="1" i="1" dirty="0" smtClean="0">
                <a:sym typeface="Arial" panose="020B0604020202020204" pitchFamily="34" charset="0"/>
              </a:rPr>
              <a:t>Acceleration</a:t>
            </a:r>
            <a:endParaRPr lang="zh-CN" altLang="en-US" sz="2000" b="1" i="1" dirty="0">
              <a:sym typeface="Arial" panose="020B0604020202020204" pitchFamily="34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Discovery Data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1706" y="2956862"/>
            <a:ext cx="34237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超新星距离模数（正比于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log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光度距离）随宇宙学红移的分布。</a:t>
            </a:r>
            <a:endParaRPr lang="en-US" altLang="zh-CN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926" y="5514953"/>
            <a:ext cx="3402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如果宇宙经历加速膨胀，相同宇宙学红移的超新星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会看起来更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暗。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17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bldLvl="0" animBg="1" autoUpdateAnimBg="0"/>
      <p:bldP spid="35848" grpId="0" bldLvl="0" animBg="1" autoUpdateAnimBg="0"/>
      <p:bldP spid="35849" grpId="0" bldLvl="0" animBg="1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282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请给出共动坐标下的粒子视界的表达式。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（考虑某个以光速运动的粒子：从宇宙创生到今天，该粒子走过的路径对应到共动坐标的间距是多少？）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（该距离即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过去因果连通区域的大小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6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9137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共动坐标下的粒子视界？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6627" y="131755"/>
            <a:ext cx="4535658" cy="806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9137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请计算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CMB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时期的粒子视界。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找出该视界在今天对应的张角有多大。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53827" y="67056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7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9137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请计算</a:t>
            </a: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CMB</a:t>
            </a:r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时期的粒子视界。</a:t>
            </a: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找出该视界在今天对应的张角有多大。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92867" y="911101"/>
            <a:ext cx="385762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263" y="4340101"/>
            <a:ext cx="984467" cy="4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9137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请计算</a:t>
            </a: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CMB</a:t>
            </a:r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时期的粒子视界。</a:t>
            </a: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找出该视界在今天对应的张角有多大。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24" y="2642889"/>
            <a:ext cx="10831108" cy="339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平坦宇宙的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FRW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度规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474640"/>
            <a:ext cx="11132127" cy="5203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平坦的 </a:t>
            </a:r>
            <a:r>
              <a:rPr lang="en-US" altLang="zh-CN" sz="2400" dirty="0" err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Minkowski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时空，度规为</a:t>
            </a: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	ds</a:t>
            </a:r>
            <a:r>
              <a:rPr lang="en-US" altLang="zh-CN" sz="2400" baseline="30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= - dt</a:t>
            </a:r>
            <a:r>
              <a:rPr lang="en-US" altLang="zh-CN" sz="2400" baseline="30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+ dx</a:t>
            </a:r>
            <a:r>
              <a:rPr lang="en-US" altLang="zh-CN" sz="2400" baseline="30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+ dy</a:t>
            </a:r>
            <a:r>
              <a:rPr lang="en-US" altLang="zh-CN" sz="2400" baseline="30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+ dz</a:t>
            </a:r>
            <a:r>
              <a:rPr lang="en-US" altLang="zh-CN" sz="2400" baseline="30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我们作最简单的推广，考虑空间部分在膨胀（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详细解释之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	ds</a:t>
            </a:r>
            <a:r>
              <a:rPr lang="en-US" altLang="zh-CN" sz="2400" baseline="30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= - dt</a:t>
            </a:r>
            <a:r>
              <a:rPr lang="en-US" altLang="zh-CN" sz="2400" baseline="30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+ a(t)</a:t>
            </a:r>
            <a:r>
              <a:rPr lang="en-US" altLang="zh-CN" sz="2400" baseline="30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2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[dx</a:t>
            </a:r>
            <a:r>
              <a:rPr lang="en-US" altLang="zh-CN" sz="2400" baseline="30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+ dy</a:t>
            </a:r>
            <a:r>
              <a:rPr lang="en-US" altLang="zh-CN" sz="2400" baseline="30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+ dz</a:t>
            </a:r>
            <a:r>
              <a:rPr lang="en-US" altLang="zh-CN" sz="2400" baseline="30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  </a:t>
            </a:r>
            <a:r>
              <a:rPr lang="zh-CN" altLang="en-US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称为 </a:t>
            </a:r>
            <a:r>
              <a:rPr lang="en-US" altLang="zh-CN" sz="2400" u="sng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FRW metric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	(</a:t>
            </a:r>
            <a:r>
              <a:rPr lang="en-US" altLang="zh-CN" sz="2400" dirty="0" err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Friedmann</a:t>
            </a:r>
            <a:r>
              <a:rPr lang="en-US" altLang="zh-CN" sz="2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-Robertson-Walker)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560" y="1474640"/>
            <a:ext cx="3779848" cy="1851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62" y="4007679"/>
            <a:ext cx="5593565" cy="19889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951" y="2093753"/>
            <a:ext cx="922100" cy="5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08891" y="1545835"/>
            <a:ext cx="10515600" cy="2398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张角只有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度。很难解释为什么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CMB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还会如此各向同性（意味着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万个不同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的宇宙有一致的初条件）</a:t>
            </a:r>
            <a:endParaRPr lang="en-US" altLang="zh-CN" sz="3200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3200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32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32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导致了暴胀理论的提出。</a:t>
            </a:r>
            <a:endParaRPr lang="zh-CN" altLang="en-US" sz="32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5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9137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插一句：数值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计算视界问题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267" y="3489668"/>
            <a:ext cx="6469941" cy="33683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907" y="191696"/>
            <a:ext cx="6644570" cy="317575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0" y="4182550"/>
            <a:ext cx="3579067" cy="2212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红移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1100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对应张角为：</a:t>
            </a:r>
            <a:endParaRPr lang="en-US" altLang="zh-CN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大概是 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1.16 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度。与我们前面估算结果很接近。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676" y="4821963"/>
            <a:ext cx="1879425" cy="7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0687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请思考，未来事件视界该怎么定义？</a:t>
            </a:r>
            <a:r>
              <a:rPr lang="en-US" altLang="zh-CN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即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未来因果连通区域：</a:t>
            </a:r>
            <a:r>
              <a:rPr lang="zh-CN" altLang="en-US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经过无穷远的未来，最远，我们能看到哪里？）</a:t>
            </a:r>
            <a:r>
              <a:rPr lang="en-US" altLang="zh-CN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0687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未来事件视界该怎么定义？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1907" y="73469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06875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在只有宇宙学常数的宇宙中，计算未来事件视界的形式。</a:t>
            </a: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63987" y="1142999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991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思考：如何定义共形时间（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conformal time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），使得度规有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conformal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的形式。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</a:t>
            </a:r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注意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共形时间即</a:t>
            </a:r>
            <a:r>
              <a:rPr lang="en-US" altLang="zh-CN" b="1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comoving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particle 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horizon</a:t>
            </a:r>
            <a:b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请在共形时间下重写 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Friedman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方程。</a:t>
            </a:r>
            <a: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44" y="460753"/>
            <a:ext cx="10516511" cy="59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8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1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请计算 </a:t>
            </a:r>
            <a:r>
              <a:rPr lang="en-US" altLang="zh-CN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z=0 </a:t>
            </a:r>
            <a:r>
              <a:rPr lang="zh-CN" altLang="en-US" sz="4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时刻光子、质子的数密度，已知：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临界密度：</a:t>
            </a:r>
            <a: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z=0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重子比例：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4%</a:t>
            </a:r>
            <a:br>
              <a:rPr lang="en-US" altLang="zh-CN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质子质量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:    1.672621898(21</a:t>
            </a:r>
            <a: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)×10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−27</a:t>
            </a:r>
            <a: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 kg</a:t>
            </a:r>
            <a:b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Bose-Einstein </a:t>
            </a:r>
            <a:r>
              <a:rPr lang="zh-CN" altLang="en-US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统计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为玻尔兹曼常数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0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</a:br>
            <a:endParaRPr lang="zh-CN" altLang="en-US" sz="20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34" y="2309099"/>
            <a:ext cx="5349704" cy="5105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019" y="4297423"/>
            <a:ext cx="9220583" cy="1060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356" y="5098838"/>
            <a:ext cx="4625741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4587" y="-1124584"/>
            <a:ext cx="2891791" cy="51409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2414" y="1349380"/>
            <a:ext cx="3966207" cy="70510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91793"/>
            <a:ext cx="1545996" cy="3966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965439" y="1445896"/>
                <a:ext cx="3833837" cy="4549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光子的数目远远多于质子，比例为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𝟗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b="1" dirty="0" smtClean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注意，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除极早期宇宙（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E &gt; 1 MeV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）外，光子、质子的数目比保持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不变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华文宋体" panose="02010600040101010101" pitchFamily="2" charset="-122"/>
                    <a:cs typeface="Times New Roman" panose="02020603050405020304" pitchFamily="18" charset="0"/>
                  </a:rPr>
                  <a:t>两者都满足</a:t>
                </a:r>
                <a:endParaRPr lang="en-US" altLang="zh-CN" sz="2400" b="1" dirty="0" smtClean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  <a:cs typeface="Times New Roman" panose="02020603050405020304" pitchFamily="18" charset="0"/>
                        </a:rPr>
                        <m:t>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altLang="zh-CN" sz="2400" b="1" dirty="0" smtClean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39" y="1445896"/>
                <a:ext cx="3833837" cy="4549322"/>
              </a:xfrm>
              <a:prstGeom prst="rect">
                <a:avLst/>
              </a:prstGeom>
              <a:blipFill>
                <a:blip r:embed="rId6"/>
                <a:stretch>
                  <a:fillRect l="-2544" r="-2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42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数值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计算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6268914"/>
            <a:ext cx="1459525" cy="4150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8654" y="2013438"/>
            <a:ext cx="100847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已知光子的比例为</a:t>
            </a:r>
            <a:endParaRPr lang="en-US" altLang="zh-CN" sz="2000" b="1" dirty="0" smtClean="0"/>
          </a:p>
          <a:p>
            <a:endParaRPr lang="en-US" altLang="zh-CN" sz="2000" b="1" dirty="0"/>
          </a:p>
          <a:p>
            <a:endParaRPr lang="en-US" altLang="zh-CN" sz="2000" b="1" dirty="0" smtClean="0"/>
          </a:p>
          <a:p>
            <a:endParaRPr lang="en-US" altLang="zh-CN" sz="2000" b="1" dirty="0"/>
          </a:p>
          <a:p>
            <a:r>
              <a:rPr lang="zh-CN" altLang="en-US" sz="2000" b="1" dirty="0" smtClean="0"/>
              <a:t>考虑中微子，当前所有辐射总比例为</a:t>
            </a:r>
            <a:r>
              <a:rPr lang="en-US" altLang="zh-CN" sz="2000" b="1" dirty="0"/>
              <a:t>		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zh-CN" altLang="en-US" sz="2000" b="1" dirty="0" smtClean="0"/>
              <a:t>取中微子有效代数 </a:t>
            </a:r>
            <a:r>
              <a:rPr lang="en-US" altLang="zh-CN" sz="2000" b="1" dirty="0" smtClean="0"/>
              <a:t>3.04</a:t>
            </a:r>
            <a:r>
              <a:rPr lang="zh-CN" altLang="en-US" sz="2000" b="1" dirty="0" smtClean="0"/>
              <a:t>；设当前物质比例为 </a:t>
            </a:r>
            <a:r>
              <a:rPr lang="en-US" altLang="zh-CN" sz="2000" b="1" dirty="0" smtClean="0"/>
              <a:t>Om0</a:t>
            </a:r>
            <a:r>
              <a:rPr lang="zh-CN" altLang="en-US" sz="2000" b="1" dirty="0" smtClean="0"/>
              <a:t>；当前宇宙学常数比例为 </a:t>
            </a:r>
            <a:r>
              <a:rPr lang="en-US" altLang="zh-CN" sz="2000" b="1" dirty="0" smtClean="0"/>
              <a:t>	</a:t>
            </a:r>
          </a:p>
          <a:p>
            <a:endParaRPr lang="en-US" altLang="zh-CN" sz="2000" b="1" dirty="0"/>
          </a:p>
          <a:p>
            <a:r>
              <a:rPr lang="en-US" altLang="zh-CN" sz="2000" b="1" dirty="0" smtClean="0"/>
              <a:t>			Olambda0 = 1-</a:t>
            </a:r>
            <a:r>
              <a:rPr lang="zh-CN" altLang="en-US" sz="2000" b="1" dirty="0" smtClean="0"/>
              <a:t>辐射比例</a:t>
            </a:r>
            <a:r>
              <a:rPr lang="en-US" altLang="zh-CN" sz="2000" b="1" dirty="0" smtClean="0"/>
              <a:t>-</a:t>
            </a:r>
            <a:r>
              <a:rPr lang="zh-CN" altLang="en-US" sz="2000" b="1" dirty="0" smtClean="0"/>
              <a:t>物质比例。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en-US" altLang="zh-CN" sz="2000" b="1" u="sng" dirty="0" smtClean="0"/>
              <a:t>1. </a:t>
            </a:r>
            <a:r>
              <a:rPr lang="zh-CN" altLang="en-US" sz="2000" b="1" u="sng" dirty="0"/>
              <a:t>写出</a:t>
            </a:r>
            <a:r>
              <a:rPr lang="zh-CN" altLang="en-US" sz="2000" b="1" u="sng" dirty="0" smtClean="0"/>
              <a:t>辐射</a:t>
            </a:r>
            <a:r>
              <a:rPr lang="zh-CN" altLang="en-US" sz="2000" b="1" u="sng" dirty="0"/>
              <a:t>、暗物质、宇宙学常数所占</a:t>
            </a:r>
            <a:r>
              <a:rPr lang="zh-CN" altLang="en-US" sz="2000" b="1" u="sng" dirty="0" smtClean="0"/>
              <a:t>比例随红移演化的表达式（用</a:t>
            </a:r>
            <a:r>
              <a:rPr lang="en-US" altLang="zh-CN" sz="2000" b="1" u="sng" dirty="0" smtClean="0"/>
              <a:t>Om0, Olambda0, Or0 </a:t>
            </a:r>
            <a:r>
              <a:rPr lang="zh-CN" altLang="en-US" sz="2000" b="1" u="sng" dirty="0" smtClean="0"/>
              <a:t>表示）。</a:t>
            </a:r>
            <a:endParaRPr lang="en-US" altLang="zh-CN" sz="2000" b="1" u="sng" dirty="0" smtClean="0"/>
          </a:p>
          <a:p>
            <a:r>
              <a:rPr lang="en-US" altLang="zh-CN" sz="2000" b="1" u="sng" dirty="0" smtClean="0"/>
              <a:t>2. </a:t>
            </a:r>
            <a:r>
              <a:rPr lang="zh-CN" altLang="en-US" sz="2000" b="1" u="sng" dirty="0" smtClean="0"/>
              <a:t>数值计算它们随红移</a:t>
            </a:r>
            <a:r>
              <a:rPr lang="en-US" altLang="zh-CN" sz="2000" b="1" u="sng" dirty="0" smtClean="0"/>
              <a:t>/</a:t>
            </a:r>
            <a:r>
              <a:rPr lang="zh-CN" altLang="en-US" sz="2000" b="1" u="sng" dirty="0" smtClean="0"/>
              <a:t>标度因子演化。</a:t>
            </a:r>
            <a:endParaRPr lang="en-US" altLang="zh-CN" sz="2000" b="1" u="sng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522" y="1303669"/>
            <a:ext cx="5537346" cy="174108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183311" y="3572545"/>
            <a:ext cx="3825377" cy="511579"/>
            <a:chOff x="1953217" y="4114313"/>
            <a:chExt cx="3825377" cy="5115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3217" y="4149271"/>
              <a:ext cx="3517912" cy="47662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2815" y="4153852"/>
              <a:ext cx="403201" cy="47204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6079" y="4114313"/>
              <a:ext cx="632515" cy="495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8838</TotalTime>
  <Words>1877</Words>
  <Application>Microsoft Office PowerPoint</Application>
  <PresentationFormat>宽屏</PresentationFormat>
  <Paragraphs>377</Paragraphs>
  <Slides>114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114</vt:i4>
      </vt:variant>
    </vt:vector>
  </HeadingPairs>
  <TitlesOfParts>
    <vt:vector size="125" baseType="lpstr">
      <vt:lpstr>等线</vt:lpstr>
      <vt:lpstr>等线 Light</vt:lpstr>
      <vt:lpstr>黑体</vt:lpstr>
      <vt:lpstr>华文宋体</vt:lpstr>
      <vt:lpstr>宋体</vt:lpstr>
      <vt:lpstr>Arial</vt:lpstr>
      <vt:lpstr>Cambria Math</vt:lpstr>
      <vt:lpstr>Times New Roman</vt:lpstr>
      <vt:lpstr>Office 主题​​</vt:lpstr>
      <vt:lpstr>Equation</vt:lpstr>
      <vt:lpstr>MathType 6.0 Equation</vt:lpstr>
      <vt:lpstr>Cosmology （宇宙学）</vt:lpstr>
      <vt:lpstr>PowerPoint 演示文稿</vt:lpstr>
      <vt:lpstr>内容提要</vt:lpstr>
      <vt:lpstr>Chapter 2.  宇宙度规与动力学</vt:lpstr>
      <vt:lpstr>2.1 广义相对论回顾， 平直宇宙动力学</vt:lpstr>
      <vt:lpstr>PowerPoint 演示文稿</vt:lpstr>
      <vt:lpstr>度规(Metric): Measure the distance</vt:lpstr>
      <vt:lpstr>Notations</vt:lpstr>
      <vt:lpstr>平坦宇宙的FRW度规</vt:lpstr>
      <vt:lpstr>平坦宇宙的FRW度规</vt:lpstr>
      <vt:lpstr>测地线方程（Geodesic Equation ）</vt:lpstr>
      <vt:lpstr>爱因斯坦方程</vt:lpstr>
      <vt:lpstr>计算步骤（你们都会么？）</vt:lpstr>
      <vt:lpstr>平坦FRW度规，计算联络和里奇张量</vt:lpstr>
      <vt:lpstr>PowerPoint 演示文稿</vt:lpstr>
      <vt:lpstr>PowerPoint 演示文稿</vt:lpstr>
      <vt:lpstr>平坦时空 弗里德曼方程（Friedman Equation）</vt:lpstr>
      <vt:lpstr>PowerPoint 演示文稿</vt:lpstr>
      <vt:lpstr>2.2弯曲时空宇宙动力学 Expanding Universe in Curved Space</vt:lpstr>
      <vt:lpstr>FRW Metric最一般形式（可证明，这是数学上满足宇宙学原理的最一般形式度规）</vt:lpstr>
      <vt:lpstr>闭合宇宙（k取正）的简单理解</vt:lpstr>
      <vt:lpstr>对曲率的两点说明</vt:lpstr>
      <vt:lpstr>曲率与空间体积</vt:lpstr>
      <vt:lpstr>Friedman Equation (curved space-time)</vt:lpstr>
      <vt:lpstr>弯曲FRW度规，计算联络和里奇张量</vt:lpstr>
      <vt:lpstr>计算联络  （课上作业：分析哪些联络非0？计算上指标为0的联络）  （选做作业：计算所有联络）  参考：http://universeinproblems.com/index.php/Friedman-Lemaitre-Robertson-Walker_(FLRW)_metric</vt:lpstr>
      <vt:lpstr>计算里奇张量  （选做作业：试计算R00, R0i；根据下面的结果，计算R，以及Einstein方程）  参考：http://universeinproblems.com/index.php/Friedman-Lemaitre-Robertson-Walker_(FLRW)_metric</vt:lpstr>
      <vt:lpstr>2.3能量组分 Energy Components</vt:lpstr>
      <vt:lpstr>弯曲时空Friedman方程（大家思考下意义）</vt:lpstr>
      <vt:lpstr>弯曲时空Friedman方程</vt:lpstr>
      <vt:lpstr>能量组分</vt:lpstr>
      <vt:lpstr>能量守恒方程（稍后会再次推导）</vt:lpstr>
      <vt:lpstr>能量组分演化</vt:lpstr>
      <vt:lpstr>能量组分演化</vt:lpstr>
      <vt:lpstr>能量组分</vt:lpstr>
      <vt:lpstr>辐射组分：光子</vt:lpstr>
      <vt:lpstr>辐射组分：中微子</vt:lpstr>
      <vt:lpstr>PowerPoint 演示文稿</vt:lpstr>
      <vt:lpstr>辐射组分：中微子</vt:lpstr>
      <vt:lpstr>辐射组分：中微子</vt:lpstr>
      <vt:lpstr>辐射所占比重</vt:lpstr>
      <vt:lpstr>包含物质、辐射、暗能量、曲率的宇宙膨胀方程</vt:lpstr>
      <vt:lpstr>包含物质、辐射、暗能量、曲率的宇宙膨胀方程</vt:lpstr>
      <vt:lpstr>宇宙能量组分</vt:lpstr>
      <vt:lpstr>2.4 宇宙学距离 </vt:lpstr>
      <vt:lpstr>共动距离</vt:lpstr>
      <vt:lpstr>共动距离</vt:lpstr>
      <vt:lpstr>角直径距离</vt:lpstr>
      <vt:lpstr>角直径距离</vt:lpstr>
      <vt:lpstr>角直径距离 形式推导</vt:lpstr>
      <vt:lpstr>PowerPoint 演示文稿</vt:lpstr>
      <vt:lpstr>光度距离</vt:lpstr>
      <vt:lpstr>光度距离</vt:lpstr>
      <vt:lpstr>PowerPoint 演示文稿</vt:lpstr>
      <vt:lpstr>2.5 一些常见问题的计算  </vt:lpstr>
      <vt:lpstr>在平坦宇宙中，从测地线方程计算宇宙中自由运动粒子的能量、动量演化。分相对论、非相对论两种情况。     需要用到4-动量。</vt:lpstr>
      <vt:lpstr>需要用到4-动量，如大家不熟悉，先讲一下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请将弯曲时空弗里德曼方程，表达成如下形式：  各能量组分的比例相加  =  1</vt:lpstr>
      <vt:lpstr>请将弯曲时空弗里德曼方程，表达成如下形式：  各能量组分的比例相加  =  1</vt:lpstr>
      <vt:lpstr>请推导宇宙年龄的表达式？（写成标度因子、红移的积分形式）</vt:lpstr>
      <vt:lpstr>请推导宇宙年龄的表达式？（写成标度因子、红移的积分形式）</vt:lpstr>
      <vt:lpstr>物质-辐射比例相等时，尺度因子为多大？</vt:lpstr>
      <vt:lpstr>减速因子（作业：请推导下面两式）</vt:lpstr>
      <vt:lpstr>   含有暗能量和暗物质的宇宙，从减速膨胀到加速膨胀的拐点？  从暗物质主导到暗能量主导的拐点？</vt:lpstr>
      <vt:lpstr>   含有暗能量和暗物质的宇宙，从减速膨胀到加速膨胀的拐点？  </vt:lpstr>
      <vt:lpstr> 从暗物质主导到暗能量主导的拐点？</vt:lpstr>
      <vt:lpstr>请研究只有物质的宇宙的未来命运。分曲率正、零、负三种情况讨论。</vt:lpstr>
      <vt:lpstr>请研究只有物质的宇宙的未来命运。分曲率正、零、负三种情况讨论。</vt:lpstr>
      <vt:lpstr>请研究只有物质的宇宙的未来命运。分曲率正、零、负三种情况讨论。</vt:lpstr>
      <vt:lpstr>k&gt;0，只有物质成分的宇宙终将由膨胀转为收缩。在这个宇宙中，标度因子最大能达到多少？</vt:lpstr>
      <vt:lpstr>请研究只有物质的宇宙的未来命运。分曲率正、零、负三种情况讨论。</vt:lpstr>
      <vt:lpstr>请研究只有物质的宇宙的未来命运。分曲率正、零、负三种情况讨论。</vt:lpstr>
      <vt:lpstr>观测表明，当前宇宙学常数的密度大于物质、曲率。 无论时空为平坦、负曲率、正曲率，宇宙命运将由宇宙学常数决定，永远膨胀下去（如果暗能量 性质在未来也是这样）。</vt:lpstr>
      <vt:lpstr>插一句：如果暗能量状态参数 &lt; -1 ，还会出现 Big Rip (大撕裂)的结局。在有限的时间内暗能量密度增长为无穷大，一切物体都被扯碎。 我研究生时写过一篇很扯的文章研究这个问题。假设暗能量的状态参数具有某种简单的数学形式，用现有数据把其中的参数确定下来，再演化到未来。我们发现 Big Rip 的可能性是有的，还特别计算下各级别系统被撕裂的时标。因为内容很“有趣”，文章还被《中国科学》杂志作为新闻报导了。</vt:lpstr>
      <vt:lpstr>PowerPoint 演示文稿</vt:lpstr>
      <vt:lpstr>请在爱因斯坦场方程中引入宇宙学常数。在物质主导的宇宙中，取得静态宇宙解？（爱因斯坦最大的错误）</vt:lpstr>
      <vt:lpstr>PowerPoint 演示文稿</vt:lpstr>
      <vt:lpstr>PowerPoint 演示文稿</vt:lpstr>
      <vt:lpstr>请给出共动坐标下的粒子视界的表达式。  （考虑某个以光速运动的粒子：从宇宙创生到今天，该粒子走过的路径对应到共动坐标的间距是多少？） （该距离即过去因果连通区域的大小）</vt:lpstr>
      <vt:lpstr>共动坐标下的粒子视界？</vt:lpstr>
      <vt:lpstr>请计算CMB时期的粒子视界。 找出该视界在今天对应的张角有多大。</vt:lpstr>
      <vt:lpstr>请计算CMB时期的粒子视界。 找出该视界在今天对应的张角有多大。</vt:lpstr>
      <vt:lpstr>请计算CMB时期的粒子视界。 找出该视界在今天对应的张角有多大。</vt:lpstr>
      <vt:lpstr>PowerPoint 演示文稿</vt:lpstr>
      <vt:lpstr>插一句：数值 计算视界问题</vt:lpstr>
      <vt:lpstr>请思考，未来事件视界该怎么定义？ （即未来因果连通区域：经过无穷远的未来，最远，我们能看到哪里？）   </vt:lpstr>
      <vt:lpstr>未来事件视界该怎么定义？    </vt:lpstr>
      <vt:lpstr>在只有宇宙学常数的宇宙中，计算未来事件视界的形式。  </vt:lpstr>
      <vt:lpstr>思考：如何定义共形时间（conformal time），使得度规有conformal的形式。   请注意，共形时间即comoving particle horizon  请在共形时间下重写 Friedman方程。 </vt:lpstr>
      <vt:lpstr>PowerPoint 演示文稿</vt:lpstr>
      <vt:lpstr>请计算 z=0 时刻光子、质子的数密度，已知：  临界密度： z=0重子比例：4% 质子质量:    1.672621898(21)×10−27 kg Bose-Einstein 统计：    k为玻尔兹曼常数 </vt:lpstr>
      <vt:lpstr>PowerPoint 演示文稿</vt:lpstr>
      <vt:lpstr>数值计算</vt:lpstr>
      <vt:lpstr>PowerPoint 演示文稿</vt:lpstr>
      <vt:lpstr>PowerPoint 演示文稿</vt:lpstr>
      <vt:lpstr>数值计算</vt:lpstr>
      <vt:lpstr>数值计算</vt:lpstr>
      <vt:lpstr>插一句：计算CMB 时期的宇宙年龄</vt:lpstr>
      <vt:lpstr>数值计算</vt:lpstr>
      <vt:lpstr>数值计算</vt:lpstr>
      <vt:lpstr>数值计算</vt:lpstr>
      <vt:lpstr>数值计算</vt:lpstr>
      <vt:lpstr>试利用 Saha 方程计算早期宇宙氢原子电离率随红移演化？      </vt:lpstr>
      <vt:lpstr>对早期宇宙，有 n_i=g_i ((m_i T)/2π)^(3/2) e^(〖(μ〗_i-m_i)/T) 这里 i 代表 proton, electron, hydrogen。由于 g_p=g_e=2,g_H=4,m_p+m_e-m_H=E_I=13.6 eV  考虑到化学平衡，有   </vt:lpstr>
      <vt:lpstr>重写就是 Saha 方程   </vt:lpstr>
      <vt:lpstr>PowerPoint 演示文稿</vt:lpstr>
      <vt:lpstr>    </vt:lpstr>
      <vt:lpstr>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研究生课 Cosmology</dc:title>
  <dc:creator>Windows 用户</dc:creator>
  <cp:lastModifiedBy>Windows 用户</cp:lastModifiedBy>
  <cp:revision>527</cp:revision>
  <dcterms:created xsi:type="dcterms:W3CDTF">2018-03-13T22:10:19Z</dcterms:created>
  <dcterms:modified xsi:type="dcterms:W3CDTF">2018-06-11T22:05:12Z</dcterms:modified>
</cp:coreProperties>
</file>